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48"/>
  </p:notesMasterIdLst>
  <p:sldIdLst>
    <p:sldId id="256" r:id="rId5"/>
    <p:sldId id="607" r:id="rId6"/>
    <p:sldId id="393" r:id="rId7"/>
    <p:sldId id="560" r:id="rId8"/>
    <p:sldId id="571" r:id="rId9"/>
    <p:sldId id="570" r:id="rId10"/>
    <p:sldId id="569" r:id="rId11"/>
    <p:sldId id="568" r:id="rId12"/>
    <p:sldId id="567" r:id="rId13"/>
    <p:sldId id="566" r:id="rId14"/>
    <p:sldId id="613" r:id="rId15"/>
    <p:sldId id="565" r:id="rId16"/>
    <p:sldId id="564" r:id="rId17"/>
    <p:sldId id="563" r:id="rId18"/>
    <p:sldId id="562" r:id="rId19"/>
    <p:sldId id="561" r:id="rId20"/>
    <p:sldId id="580" r:id="rId21"/>
    <p:sldId id="579" r:id="rId22"/>
    <p:sldId id="577" r:id="rId23"/>
    <p:sldId id="576" r:id="rId24"/>
    <p:sldId id="578" r:id="rId25"/>
    <p:sldId id="575" r:id="rId26"/>
    <p:sldId id="574" r:id="rId27"/>
    <p:sldId id="573" r:id="rId28"/>
    <p:sldId id="610" r:id="rId29"/>
    <p:sldId id="572" r:id="rId30"/>
    <p:sldId id="581" r:id="rId31"/>
    <p:sldId id="592" r:id="rId32"/>
    <p:sldId id="589" r:id="rId33"/>
    <p:sldId id="588" r:id="rId34"/>
    <p:sldId id="614" r:id="rId35"/>
    <p:sldId id="612" r:id="rId36"/>
    <p:sldId id="587" r:id="rId37"/>
    <p:sldId id="586" r:id="rId38"/>
    <p:sldId id="585" r:id="rId39"/>
    <p:sldId id="584" r:id="rId40"/>
    <p:sldId id="583" r:id="rId41"/>
    <p:sldId id="593" r:id="rId42"/>
    <p:sldId id="597" r:id="rId43"/>
    <p:sldId id="596" r:id="rId44"/>
    <p:sldId id="595" r:id="rId45"/>
    <p:sldId id="594" r:id="rId46"/>
    <p:sldId id="611" r:id="rId47"/>
  </p:sldIdLst>
  <p:sldSz cx="9144000" cy="6858000" type="screen4x3"/>
  <p:notesSz cx="6858000" cy="9144000"/>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75113" autoAdjust="0"/>
  </p:normalViewPr>
  <p:slideViewPr>
    <p:cSldViewPr>
      <p:cViewPr varScale="1">
        <p:scale>
          <a:sx n="56" d="100"/>
          <a:sy n="56" d="100"/>
        </p:scale>
        <p:origin x="1782" y="6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70B13F-FB25-4252-9413-C4DC0CF6C943}"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7F4246-EC3D-4C57-A30A-576406166A5A}" type="slidenum">
              <a:rPr lang="en-US"/>
              <a:pPr>
                <a:defRPr/>
              </a:pPr>
              <a:t>‹#›</a:t>
            </a:fld>
            <a:endParaRPr lang="en-US" dirty="0"/>
          </a:p>
        </p:txBody>
      </p:sp>
    </p:spTree>
    <p:extLst>
      <p:ext uri="{BB962C8B-B14F-4D97-AF65-F5344CB8AC3E}">
        <p14:creationId xmlns:p14="http://schemas.microsoft.com/office/powerpoint/2010/main" val="1504527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Managers need good people skills. The material in this and the next three chapters draws heavily on the field of study that’s known as </a:t>
            </a:r>
            <a:r>
              <a:rPr lang="en-US" i="1" dirty="0" smtClean="0">
                <a:cs typeface="Arial" charset="0"/>
              </a:rPr>
              <a:t>organizational behavior (OB). </a:t>
            </a:r>
            <a:r>
              <a:rPr lang="en-US" dirty="0" smtClean="0">
                <a:cs typeface="Arial" charset="0"/>
              </a:rPr>
              <a:t>Although it’s concerned with the subject of </a:t>
            </a:r>
            <a:r>
              <a:rPr lang="en-US" b="1" dirty="0" smtClean="0">
                <a:cs typeface="Arial" charset="0"/>
              </a:rPr>
              <a:t>behavior</a:t>
            </a:r>
            <a:r>
              <a:rPr lang="en-US" dirty="0" smtClean="0">
                <a:cs typeface="Arial" charset="0"/>
              </a:rPr>
              <a:t>—that is, the actions of people— </a:t>
            </a:r>
            <a:r>
              <a:rPr lang="en-US" b="1" dirty="0" smtClean="0">
                <a:cs typeface="Arial" charset="0"/>
              </a:rPr>
              <a:t>organizational behavior </a:t>
            </a:r>
            <a:r>
              <a:rPr lang="en-US" dirty="0" smtClean="0">
                <a:cs typeface="Arial" charset="0"/>
              </a:rPr>
              <a:t>is the study of the actions of people at work.</a:t>
            </a:r>
          </a:p>
        </p:txBody>
      </p:sp>
      <p:sp>
        <p:nvSpPr>
          <p:cNvPr id="4" name="Slide Number Placeholder 3"/>
          <p:cNvSpPr>
            <a:spLocks noGrp="1"/>
          </p:cNvSpPr>
          <p:nvPr>
            <p:ph type="sldNum" sz="quarter" idx="5"/>
          </p:nvPr>
        </p:nvSpPr>
        <p:spPr/>
        <p:txBody>
          <a:bodyPr/>
          <a:lstStyle/>
          <a:p>
            <a:pPr>
              <a:defRPr/>
            </a:pPr>
            <a:fld id="{4607C903-C259-4AB0-BC5D-B6B678132863}" type="slidenum">
              <a:rPr lang="en-US" smtClean="0"/>
              <a:pPr>
                <a:defRPr/>
              </a:pPr>
              <a:t>3</a:t>
            </a:fld>
            <a:endParaRPr lang="en-US" dirty="0"/>
          </a:p>
        </p:txBody>
      </p:sp>
    </p:spTree>
    <p:extLst>
      <p:ext uri="{BB962C8B-B14F-4D97-AF65-F5344CB8AC3E}">
        <p14:creationId xmlns:p14="http://schemas.microsoft.com/office/powerpoint/2010/main" val="7035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A person with a high level of job satisfaction has a positive attitude toward his or her job. A person who is dissatisfied has a negative</a:t>
            </a:r>
            <a:r>
              <a:rPr lang="en-US" baseline="0" dirty="0" smtClean="0">
                <a:cs typeface="Arial" charset="0"/>
              </a:rPr>
              <a:t> </a:t>
            </a:r>
            <a:r>
              <a:rPr lang="en-US" dirty="0" smtClean="0">
                <a:cs typeface="Arial" charset="0"/>
              </a:rPr>
              <a:t>attitude. When people speak of employee attitudes, they usually are referring to job satisfaction.</a:t>
            </a:r>
          </a:p>
        </p:txBody>
      </p:sp>
      <p:sp>
        <p:nvSpPr>
          <p:cNvPr id="4" name="Slide Number Placeholder 3"/>
          <p:cNvSpPr>
            <a:spLocks noGrp="1"/>
          </p:cNvSpPr>
          <p:nvPr>
            <p:ph type="sldNum" sz="quarter" idx="5"/>
          </p:nvPr>
        </p:nvSpPr>
        <p:spPr/>
        <p:txBody>
          <a:bodyPr/>
          <a:lstStyle/>
          <a:p>
            <a:pPr>
              <a:defRPr/>
            </a:pPr>
            <a:fld id="{141D548B-BD60-461A-B5AA-FE8871ECBDE7}" type="slidenum">
              <a:rPr lang="en-US" smtClean="0"/>
              <a:pPr>
                <a:defRPr/>
              </a:pPr>
              <a:t>12</a:t>
            </a:fld>
            <a:endParaRPr lang="en-US" dirty="0"/>
          </a:p>
        </p:txBody>
      </p:sp>
    </p:spTree>
    <p:extLst>
      <p:ext uri="{BB962C8B-B14F-4D97-AF65-F5344CB8AC3E}">
        <p14:creationId xmlns:p14="http://schemas.microsoft.com/office/powerpoint/2010/main" val="101111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b="1" dirty="0" smtClean="0">
                <a:cs typeface="Arial" charset="0"/>
              </a:rPr>
              <a:t>Job involvement </a:t>
            </a:r>
            <a:r>
              <a:rPr lang="en-US" dirty="0" smtClean="0">
                <a:cs typeface="Arial" charset="0"/>
              </a:rPr>
              <a:t>is the degree to which an employee identifies with his or her job, actively participates in it, and considers his or her job performance to be important to his or her self-worth. Employees with a high level of job involvement strongly identify with and really care about the kind of work they do. Their positive attitude leads them to contribute in positive ways to their work.</a:t>
            </a:r>
          </a:p>
          <a:p>
            <a:pPr eaLnBrk="1" hangingPunct="1"/>
            <a:endParaRPr lang="en-US" dirty="0" smtClean="0">
              <a:cs typeface="Arial" charset="0"/>
            </a:endParaRPr>
          </a:p>
          <a:p>
            <a:pPr eaLnBrk="1" hangingPunct="1"/>
            <a:r>
              <a:rPr lang="en-US" b="1" dirty="0" smtClean="0">
                <a:cs typeface="Arial" charset="0"/>
              </a:rPr>
              <a:t>Organizational commitment </a:t>
            </a:r>
            <a:r>
              <a:rPr lang="en-US" dirty="0" smtClean="0">
                <a:cs typeface="Arial" charset="0"/>
              </a:rPr>
              <a:t>is the degree to which an employee identifies with a particular organization and its goals and wishes to maintain membership in that organization. Whereas job involvement is identifying with your job, organizational commitment is identifying with your employing organization.</a:t>
            </a:r>
          </a:p>
        </p:txBody>
      </p:sp>
      <p:sp>
        <p:nvSpPr>
          <p:cNvPr id="4" name="Slide Number Placeholder 3"/>
          <p:cNvSpPr>
            <a:spLocks noGrp="1"/>
          </p:cNvSpPr>
          <p:nvPr>
            <p:ph type="sldNum" sz="quarter" idx="5"/>
          </p:nvPr>
        </p:nvSpPr>
        <p:spPr/>
        <p:txBody>
          <a:bodyPr/>
          <a:lstStyle/>
          <a:p>
            <a:pPr>
              <a:defRPr/>
            </a:pPr>
            <a:fld id="{9AAAE020-B399-45F9-9417-B39532465A18}" type="slidenum">
              <a:rPr lang="en-US" smtClean="0"/>
              <a:pPr>
                <a:defRPr/>
              </a:pPr>
              <a:t>13</a:t>
            </a:fld>
            <a:endParaRPr lang="en-US" dirty="0"/>
          </a:p>
        </p:txBody>
      </p:sp>
    </p:spTree>
    <p:extLst>
      <p:ext uri="{BB962C8B-B14F-4D97-AF65-F5344CB8AC3E}">
        <p14:creationId xmlns:p14="http://schemas.microsoft.com/office/powerpoint/2010/main" val="92108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Although the commitment of </a:t>
            </a:r>
            <a:r>
              <a:rPr lang="en-US" i="1" dirty="0" smtClean="0">
                <a:cs typeface="Arial" charset="0"/>
              </a:rPr>
              <a:t>an employee to an organization </a:t>
            </a:r>
            <a:r>
              <a:rPr lang="en-US" dirty="0" smtClean="0">
                <a:cs typeface="Arial" charset="0"/>
              </a:rPr>
              <a:t>may not be as important as it once was, research about </a:t>
            </a:r>
            <a:r>
              <a:rPr lang="en-US" b="1" dirty="0" smtClean="0">
                <a:cs typeface="Arial" charset="0"/>
              </a:rPr>
              <a:t>perceived</a:t>
            </a:r>
            <a:r>
              <a:rPr lang="en-US" b="1" baseline="0" dirty="0" smtClean="0">
                <a:cs typeface="Arial" charset="0"/>
              </a:rPr>
              <a:t> </a:t>
            </a:r>
            <a:r>
              <a:rPr lang="en-US" b="1" dirty="0" smtClean="0">
                <a:cs typeface="Arial" charset="0"/>
              </a:rPr>
              <a:t>organizational support</a:t>
            </a:r>
            <a:r>
              <a:rPr lang="en-US" dirty="0" smtClean="0">
                <a:cs typeface="Arial" charset="0"/>
              </a:rPr>
              <a:t>—employees’ general belief that their organization values their contribution and cares about their well-being—shows that the commitment of </a:t>
            </a:r>
            <a:r>
              <a:rPr lang="en-US" i="1" dirty="0" smtClean="0">
                <a:cs typeface="Arial" charset="0"/>
              </a:rPr>
              <a:t>the organization to the employee </a:t>
            </a:r>
            <a:r>
              <a:rPr lang="en-US" dirty="0" smtClean="0">
                <a:cs typeface="Arial" charset="0"/>
              </a:rPr>
              <a:t>can be beneficial. High levels of perceived organizational support lead to increased job satisfaction and lower turnover.</a:t>
            </a:r>
          </a:p>
        </p:txBody>
      </p:sp>
      <p:sp>
        <p:nvSpPr>
          <p:cNvPr id="4" name="Slide Number Placeholder 3"/>
          <p:cNvSpPr>
            <a:spLocks noGrp="1"/>
          </p:cNvSpPr>
          <p:nvPr>
            <p:ph type="sldNum" sz="quarter" idx="5"/>
          </p:nvPr>
        </p:nvSpPr>
        <p:spPr/>
        <p:txBody>
          <a:bodyPr/>
          <a:lstStyle/>
          <a:p>
            <a:pPr>
              <a:defRPr/>
            </a:pPr>
            <a:fld id="{CEB05810-E6EC-4666-A33F-941FF13A0E52}" type="slidenum">
              <a:rPr lang="en-US" smtClean="0"/>
              <a:pPr>
                <a:defRPr/>
              </a:pPr>
              <a:t>14</a:t>
            </a:fld>
            <a:endParaRPr lang="en-US" dirty="0"/>
          </a:p>
        </p:txBody>
      </p:sp>
    </p:spTree>
    <p:extLst>
      <p:ext uri="{BB962C8B-B14F-4D97-AF65-F5344CB8AC3E}">
        <p14:creationId xmlns:p14="http://schemas.microsoft.com/office/powerpoint/2010/main" val="170348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Managers want their employees to be connected to, satisfied with, and enthusiastic about their jobs. This concept is known as </a:t>
            </a:r>
            <a:r>
              <a:rPr lang="en-US" b="1" dirty="0" smtClean="0">
                <a:cs typeface="Arial" charset="0"/>
              </a:rPr>
              <a:t>employee engagement</a:t>
            </a:r>
            <a:r>
              <a:rPr lang="en-US" dirty="0" smtClean="0">
                <a:cs typeface="Arial" charset="0"/>
              </a:rPr>
              <a:t>.  Highly engaged employees are passionate about and deeply connected to their work. Disengaged employees have essentially “checked out” and don’t care. They show up for work, but have no energy or passion for it.</a:t>
            </a:r>
          </a:p>
        </p:txBody>
      </p:sp>
      <p:sp>
        <p:nvSpPr>
          <p:cNvPr id="4" name="Slide Number Placeholder 3"/>
          <p:cNvSpPr>
            <a:spLocks noGrp="1"/>
          </p:cNvSpPr>
          <p:nvPr>
            <p:ph type="sldNum" sz="quarter" idx="5"/>
          </p:nvPr>
        </p:nvSpPr>
        <p:spPr/>
        <p:txBody>
          <a:bodyPr/>
          <a:lstStyle/>
          <a:p>
            <a:pPr>
              <a:defRPr/>
            </a:pPr>
            <a:fld id="{03BF4D06-6824-4FF3-9125-557C774BB4EE}" type="slidenum">
              <a:rPr lang="en-US" smtClean="0"/>
              <a:pPr>
                <a:defRPr/>
              </a:pPr>
              <a:t>15</a:t>
            </a:fld>
            <a:endParaRPr lang="en-US" dirty="0"/>
          </a:p>
        </p:txBody>
      </p:sp>
    </p:spTree>
    <p:extLst>
      <p:ext uri="{BB962C8B-B14F-4D97-AF65-F5344CB8AC3E}">
        <p14:creationId xmlns:p14="http://schemas.microsoft.com/office/powerpoint/2010/main" val="59495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Cognitive dissonance theory sought to explain the relationship between attitudes and behavior. </a:t>
            </a:r>
            <a:r>
              <a:rPr lang="en-US" b="1" dirty="0" smtClean="0">
                <a:cs typeface="Arial" charset="0"/>
              </a:rPr>
              <a:t>Cognitive dissonance </a:t>
            </a:r>
            <a:r>
              <a:rPr lang="en-US" dirty="0" smtClean="0">
                <a:cs typeface="Arial" charset="0"/>
              </a:rPr>
              <a:t>is any incompatibility or inconsistency between attitudes or between behavior and attitudes. The theory argued that inconsistency is uncomfortable and that individuals will try to reduce the discomfort and thus, the dissonance.  </a:t>
            </a:r>
          </a:p>
          <a:p>
            <a:pPr eaLnBrk="1" hangingPunct="1"/>
            <a:endParaRPr lang="en-US" dirty="0" smtClean="0">
              <a:cs typeface="Arial" charset="0"/>
            </a:endParaRPr>
          </a:p>
          <a:p>
            <a:pPr eaLnBrk="1" hangingPunct="1"/>
            <a:r>
              <a:rPr lang="en-US" dirty="0" smtClean="0">
                <a:cs typeface="Arial" charset="0"/>
              </a:rPr>
              <a:t>Many organizations regularly survey their employees about their attitudes. Typically, </a:t>
            </a:r>
            <a:r>
              <a:rPr lang="en-US" b="1" dirty="0" smtClean="0">
                <a:cs typeface="Arial" charset="0"/>
              </a:rPr>
              <a:t>attitude surveys </a:t>
            </a:r>
            <a:r>
              <a:rPr lang="en-US" dirty="0" smtClean="0">
                <a:cs typeface="Arial" charset="0"/>
              </a:rPr>
              <a:t>present the employee with a set of statements or questions eliciting how they feel about their jobs, work groups, supervisors, or the organization. Ideally, the items will be</a:t>
            </a:r>
            <a:r>
              <a:rPr lang="en-US" baseline="0" dirty="0" smtClean="0">
                <a:cs typeface="Arial" charset="0"/>
              </a:rPr>
              <a:t> </a:t>
            </a:r>
            <a:r>
              <a:rPr lang="en-US" dirty="0" smtClean="0">
                <a:cs typeface="Arial" charset="0"/>
              </a:rPr>
              <a:t>designed to obtain the specific information that managers desire. An attitude score is achieved by summing up responses to individual questionnaire items. These scores can then be averaged for work groups, departments, divisions, or the organization as a whole.</a:t>
            </a:r>
          </a:p>
        </p:txBody>
      </p:sp>
      <p:sp>
        <p:nvSpPr>
          <p:cNvPr id="4" name="Slide Number Placeholder 3"/>
          <p:cNvSpPr>
            <a:spLocks noGrp="1"/>
          </p:cNvSpPr>
          <p:nvPr>
            <p:ph type="sldNum" sz="quarter" idx="5"/>
          </p:nvPr>
        </p:nvSpPr>
        <p:spPr/>
        <p:txBody>
          <a:bodyPr/>
          <a:lstStyle/>
          <a:p>
            <a:pPr>
              <a:defRPr/>
            </a:pPr>
            <a:fld id="{65222B27-3967-43D9-BB63-5EE84C5DAABA}" type="slidenum">
              <a:rPr lang="en-US" smtClean="0"/>
              <a:pPr>
                <a:defRPr/>
              </a:pPr>
              <a:t>16</a:t>
            </a:fld>
            <a:endParaRPr lang="en-US" dirty="0"/>
          </a:p>
        </p:txBody>
      </p:sp>
    </p:spTree>
    <p:extLst>
      <p:ext uri="{BB962C8B-B14F-4D97-AF65-F5344CB8AC3E}">
        <p14:creationId xmlns:p14="http://schemas.microsoft.com/office/powerpoint/2010/main" val="3839435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Exhibit 15-2 shows an example of an actual attitude survey.</a:t>
            </a:r>
          </a:p>
        </p:txBody>
      </p:sp>
      <p:sp>
        <p:nvSpPr>
          <p:cNvPr id="4" name="Slide Number Placeholder 3"/>
          <p:cNvSpPr>
            <a:spLocks noGrp="1"/>
          </p:cNvSpPr>
          <p:nvPr>
            <p:ph type="sldNum" sz="quarter" idx="5"/>
          </p:nvPr>
        </p:nvSpPr>
        <p:spPr/>
        <p:txBody>
          <a:bodyPr/>
          <a:lstStyle/>
          <a:p>
            <a:pPr>
              <a:defRPr/>
            </a:pPr>
            <a:fld id="{96DCFE66-E659-4582-8113-04D057BB191F}" type="slidenum">
              <a:rPr lang="en-US" smtClean="0"/>
              <a:pPr>
                <a:defRPr/>
              </a:pPr>
              <a:t>17</a:t>
            </a:fld>
            <a:endParaRPr lang="en-US" dirty="0"/>
          </a:p>
        </p:txBody>
      </p:sp>
    </p:spTree>
    <p:extLst>
      <p:ext uri="{BB962C8B-B14F-4D97-AF65-F5344CB8AC3E}">
        <p14:creationId xmlns:p14="http://schemas.microsoft.com/office/powerpoint/2010/main" val="207131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smtClean="0">
                <a:cs typeface="Arial" charset="0"/>
              </a:rPr>
              <a:t>An individual’s </a:t>
            </a:r>
            <a:r>
              <a:rPr lang="en-US" b="1" dirty="0" smtClean="0">
                <a:cs typeface="Arial" charset="0"/>
              </a:rPr>
              <a:t>personality </a:t>
            </a:r>
            <a:r>
              <a:rPr lang="en-US" dirty="0" smtClean="0">
                <a:cs typeface="Arial" charset="0"/>
              </a:rPr>
              <a:t>is a unique combination of emotional, thought, and behavioral patterns that affect how a person reacts to situations and interacts with others. It’s our natural way of doing things and relating to others. Personality is most often described in terms of measurable traits a person exhibits. We’re interested in looking at personality because just like attitudes, it too, affects how and why people behave the way they do.</a:t>
            </a:r>
          </a:p>
        </p:txBody>
      </p:sp>
      <p:sp>
        <p:nvSpPr>
          <p:cNvPr id="4" name="Slide Number Placeholder 3"/>
          <p:cNvSpPr>
            <a:spLocks noGrp="1"/>
          </p:cNvSpPr>
          <p:nvPr>
            <p:ph type="sldNum" sz="quarter" idx="5"/>
          </p:nvPr>
        </p:nvSpPr>
        <p:spPr/>
        <p:txBody>
          <a:bodyPr/>
          <a:lstStyle/>
          <a:p>
            <a:pPr>
              <a:defRPr/>
            </a:pPr>
            <a:fld id="{35B7A1E1-52A2-410C-BB93-1505EA57C709}" type="slidenum">
              <a:rPr lang="en-US" smtClean="0"/>
              <a:pPr>
                <a:defRPr/>
              </a:pPr>
              <a:t>18</a:t>
            </a:fld>
            <a:endParaRPr lang="en-US" dirty="0"/>
          </a:p>
        </p:txBody>
      </p:sp>
    </p:spTree>
    <p:extLst>
      <p:ext uri="{BB962C8B-B14F-4D97-AF65-F5344CB8AC3E}">
        <p14:creationId xmlns:p14="http://schemas.microsoft.com/office/powerpoint/2010/main" val="3866277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One popular approach to classifying personality traits is the personality-assessment instrument known as the MBTI®. This 100-question assessment asks people how they usually act or feel in different situations. On the basis of their answers, individuals are classified as exhibiting a preference in four categories: extraversion or introversion (E or I), sensing or intuition (S or N), thinking or feeling (T or F), and judging or perceiving (J or P).</a:t>
            </a:r>
          </a:p>
        </p:txBody>
      </p:sp>
      <p:sp>
        <p:nvSpPr>
          <p:cNvPr id="4" name="Slide Number Placeholder 3"/>
          <p:cNvSpPr>
            <a:spLocks noGrp="1"/>
          </p:cNvSpPr>
          <p:nvPr>
            <p:ph type="sldNum" sz="quarter" idx="5"/>
          </p:nvPr>
        </p:nvSpPr>
        <p:spPr/>
        <p:txBody>
          <a:bodyPr/>
          <a:lstStyle/>
          <a:p>
            <a:pPr>
              <a:defRPr/>
            </a:pPr>
            <a:fld id="{95C71785-163D-4F3E-B46F-1A9EDF2B5191}" type="slidenum">
              <a:rPr lang="en-US" smtClean="0"/>
              <a:pPr>
                <a:defRPr/>
              </a:pPr>
              <a:t>19</a:t>
            </a:fld>
            <a:endParaRPr lang="en-US" dirty="0"/>
          </a:p>
        </p:txBody>
      </p:sp>
    </p:spTree>
    <p:extLst>
      <p:ext uri="{BB962C8B-B14F-4D97-AF65-F5344CB8AC3E}">
        <p14:creationId xmlns:p14="http://schemas.microsoft.com/office/powerpoint/2010/main" val="9089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Combining these preferences provides descriptions of 16 personality types, with every person identified with one of the items in each of the four pairs. Exhibit 15-3 summarizes two of them. As you can see from these descriptions, each personality type would approach work and relationships differently—neither one better than the other, just different.</a:t>
            </a:r>
          </a:p>
        </p:txBody>
      </p:sp>
      <p:sp>
        <p:nvSpPr>
          <p:cNvPr id="4" name="Slide Number Placeholder 3"/>
          <p:cNvSpPr>
            <a:spLocks noGrp="1"/>
          </p:cNvSpPr>
          <p:nvPr>
            <p:ph type="sldNum" sz="quarter" idx="5"/>
          </p:nvPr>
        </p:nvSpPr>
        <p:spPr/>
        <p:txBody>
          <a:bodyPr/>
          <a:lstStyle/>
          <a:p>
            <a:pPr>
              <a:defRPr/>
            </a:pPr>
            <a:fld id="{6D3D3687-B94D-4373-B52E-66CF3A3C8A4F}" type="slidenum">
              <a:rPr lang="en-US" smtClean="0"/>
              <a:pPr>
                <a:defRPr/>
              </a:pPr>
              <a:t>20</a:t>
            </a:fld>
            <a:endParaRPr lang="en-US" dirty="0"/>
          </a:p>
        </p:txBody>
      </p:sp>
    </p:spTree>
    <p:extLst>
      <p:ext uri="{BB962C8B-B14F-4D97-AF65-F5344CB8AC3E}">
        <p14:creationId xmlns:p14="http://schemas.microsoft.com/office/powerpoint/2010/main" val="1575754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In recent years, research has shown that five basic personality dimensions underlie all others and encompass most of the significant variation in human personality.  The five personality traits in the </a:t>
            </a:r>
            <a:r>
              <a:rPr lang="en-US" b="1" dirty="0" smtClean="0">
                <a:cs typeface="Arial" charset="0"/>
              </a:rPr>
              <a:t>Big Five Model </a:t>
            </a:r>
            <a:r>
              <a:rPr lang="en-US" dirty="0" smtClean="0">
                <a:cs typeface="Arial" charset="0"/>
              </a:rPr>
              <a:t>are:</a:t>
            </a:r>
          </a:p>
          <a:p>
            <a:pPr eaLnBrk="1" hangingPunct="1"/>
            <a:endParaRPr lang="en-US" dirty="0" smtClean="0">
              <a:cs typeface="Arial" charset="0"/>
            </a:endParaRPr>
          </a:p>
          <a:p>
            <a:pPr eaLnBrk="1" hangingPunct="1"/>
            <a:r>
              <a:rPr lang="en-US" b="1" dirty="0" smtClean="0">
                <a:cs typeface="Arial" charset="0"/>
              </a:rPr>
              <a:t>1. </a:t>
            </a:r>
            <a:r>
              <a:rPr lang="en-US" i="1" dirty="0" smtClean="0">
                <a:cs typeface="Arial" charset="0"/>
              </a:rPr>
              <a:t>Extraversion: </a:t>
            </a:r>
            <a:r>
              <a:rPr lang="en-US" dirty="0" smtClean="0">
                <a:cs typeface="Arial" charset="0"/>
              </a:rPr>
              <a:t>The degree to which someone is sociable, talkative, assertive, and</a:t>
            </a:r>
            <a:r>
              <a:rPr lang="en-US" baseline="0" dirty="0" smtClean="0">
                <a:cs typeface="Arial" charset="0"/>
              </a:rPr>
              <a:t> </a:t>
            </a:r>
            <a:r>
              <a:rPr lang="en-US" dirty="0" smtClean="0">
                <a:cs typeface="Arial" charset="0"/>
              </a:rPr>
              <a:t>comfortable in relationships with others.</a:t>
            </a:r>
          </a:p>
          <a:p>
            <a:pPr eaLnBrk="1" hangingPunct="1"/>
            <a:r>
              <a:rPr lang="en-US" b="1" dirty="0" smtClean="0">
                <a:cs typeface="Arial" charset="0"/>
              </a:rPr>
              <a:t>2. </a:t>
            </a:r>
            <a:r>
              <a:rPr lang="en-US" i="1" dirty="0" smtClean="0">
                <a:cs typeface="Arial" charset="0"/>
              </a:rPr>
              <a:t>Agreeableness: </a:t>
            </a:r>
            <a:r>
              <a:rPr lang="en-US" dirty="0" smtClean="0">
                <a:cs typeface="Arial" charset="0"/>
              </a:rPr>
              <a:t>The degree to which someone is good-natured, cooperative, and</a:t>
            </a:r>
            <a:r>
              <a:rPr lang="en-US" baseline="0" dirty="0" smtClean="0">
                <a:cs typeface="Arial" charset="0"/>
              </a:rPr>
              <a:t> </a:t>
            </a:r>
            <a:r>
              <a:rPr lang="en-US" dirty="0" smtClean="0">
                <a:cs typeface="Arial" charset="0"/>
              </a:rPr>
              <a:t>trusting.</a:t>
            </a:r>
          </a:p>
          <a:p>
            <a:pPr eaLnBrk="1" hangingPunct="1"/>
            <a:r>
              <a:rPr lang="en-US" b="1" dirty="0" smtClean="0">
                <a:cs typeface="Arial" charset="0"/>
              </a:rPr>
              <a:t>3. </a:t>
            </a:r>
            <a:r>
              <a:rPr lang="en-US" i="1" dirty="0" smtClean="0">
                <a:cs typeface="Arial" charset="0"/>
              </a:rPr>
              <a:t>Conscientiousness: </a:t>
            </a:r>
            <a:r>
              <a:rPr lang="en-US" dirty="0" smtClean="0">
                <a:cs typeface="Arial" charset="0"/>
              </a:rPr>
              <a:t>The degree to which someone is reliable, responsible,</a:t>
            </a:r>
            <a:r>
              <a:rPr lang="en-US" baseline="0" dirty="0" smtClean="0">
                <a:cs typeface="Arial" charset="0"/>
              </a:rPr>
              <a:t> </a:t>
            </a:r>
            <a:r>
              <a:rPr lang="en-US" dirty="0" smtClean="0">
                <a:cs typeface="Arial" charset="0"/>
              </a:rPr>
              <a:t>dependable, persistent, and achievement oriented.</a:t>
            </a:r>
          </a:p>
          <a:p>
            <a:pPr eaLnBrk="1" hangingPunct="1"/>
            <a:r>
              <a:rPr lang="en-US" b="1" dirty="0" smtClean="0">
                <a:cs typeface="Arial" charset="0"/>
              </a:rPr>
              <a:t>4. </a:t>
            </a:r>
            <a:r>
              <a:rPr lang="en-US" i="1" dirty="0" smtClean="0">
                <a:cs typeface="Arial" charset="0"/>
              </a:rPr>
              <a:t>Emotional stability: </a:t>
            </a:r>
            <a:r>
              <a:rPr lang="en-US" dirty="0" smtClean="0">
                <a:cs typeface="Arial" charset="0"/>
              </a:rPr>
              <a:t>The degree to which someone is calm, enthusiastic, and</a:t>
            </a:r>
            <a:r>
              <a:rPr lang="en-US" baseline="0" dirty="0" smtClean="0">
                <a:cs typeface="Arial" charset="0"/>
              </a:rPr>
              <a:t> </a:t>
            </a:r>
            <a:r>
              <a:rPr lang="en-US" dirty="0" smtClean="0">
                <a:cs typeface="Arial" charset="0"/>
              </a:rPr>
              <a:t>secure (positive) or tense, nervous, depressed, and insecure (negative).</a:t>
            </a:r>
          </a:p>
          <a:p>
            <a:pPr eaLnBrk="1" hangingPunct="1"/>
            <a:r>
              <a:rPr lang="en-US" b="1" dirty="0" smtClean="0">
                <a:cs typeface="Arial" charset="0"/>
              </a:rPr>
              <a:t>5. </a:t>
            </a:r>
            <a:r>
              <a:rPr lang="en-US" i="1" dirty="0" smtClean="0">
                <a:cs typeface="Arial" charset="0"/>
              </a:rPr>
              <a:t>Openness to experience: </a:t>
            </a:r>
            <a:r>
              <a:rPr lang="en-US" dirty="0" smtClean="0">
                <a:cs typeface="Arial" charset="0"/>
              </a:rPr>
              <a:t>The degree to which someone has a wide range of</a:t>
            </a:r>
            <a:r>
              <a:rPr lang="en-US" baseline="0" dirty="0" smtClean="0">
                <a:cs typeface="Arial" charset="0"/>
              </a:rPr>
              <a:t> </a:t>
            </a:r>
            <a:r>
              <a:rPr lang="en-US" dirty="0" smtClean="0">
                <a:cs typeface="Arial" charset="0"/>
              </a:rPr>
              <a:t>interests and is imaginative, fascinated with novelty, artistically sensitive, and</a:t>
            </a:r>
            <a:r>
              <a:rPr lang="en-US" baseline="0" dirty="0" smtClean="0">
                <a:cs typeface="Arial" charset="0"/>
              </a:rPr>
              <a:t> </a:t>
            </a:r>
            <a:r>
              <a:rPr lang="en-US" dirty="0" smtClean="0">
                <a:cs typeface="Arial" charset="0"/>
              </a:rPr>
              <a:t>intellectual.</a:t>
            </a:r>
          </a:p>
        </p:txBody>
      </p:sp>
      <p:sp>
        <p:nvSpPr>
          <p:cNvPr id="4" name="Slide Number Placeholder 3"/>
          <p:cNvSpPr>
            <a:spLocks noGrp="1"/>
          </p:cNvSpPr>
          <p:nvPr>
            <p:ph type="sldNum" sz="quarter" idx="5"/>
          </p:nvPr>
        </p:nvSpPr>
        <p:spPr/>
        <p:txBody>
          <a:bodyPr/>
          <a:lstStyle/>
          <a:p>
            <a:pPr>
              <a:defRPr/>
            </a:pPr>
            <a:fld id="{166B9C1B-75ED-4460-97D6-793E357FED04}" type="slidenum">
              <a:rPr lang="en-US" smtClean="0"/>
              <a:pPr>
                <a:defRPr/>
              </a:pPr>
              <a:t>21</a:t>
            </a:fld>
            <a:endParaRPr lang="en-US" dirty="0"/>
          </a:p>
        </p:txBody>
      </p:sp>
    </p:spTree>
    <p:extLst>
      <p:ext uri="{BB962C8B-B14F-4D97-AF65-F5344CB8AC3E}">
        <p14:creationId xmlns:p14="http://schemas.microsoft.com/office/powerpoint/2010/main" val="286074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One of the challenges in understanding organizational behavior is that it addresses issues that aren’t obvious. Like an iceberg, OB has a small visible dimension and a much larger hidden portion. (See Exhibit 15-1.)</a:t>
            </a:r>
          </a:p>
        </p:txBody>
      </p:sp>
      <p:sp>
        <p:nvSpPr>
          <p:cNvPr id="4" name="Slide Number Placeholder 3"/>
          <p:cNvSpPr>
            <a:spLocks noGrp="1"/>
          </p:cNvSpPr>
          <p:nvPr>
            <p:ph type="sldNum" sz="quarter" idx="5"/>
          </p:nvPr>
        </p:nvSpPr>
        <p:spPr/>
        <p:txBody>
          <a:bodyPr/>
          <a:lstStyle/>
          <a:p>
            <a:pPr>
              <a:defRPr/>
            </a:pPr>
            <a:fld id="{63EF69C2-E9F1-48A8-B7DB-9AFF97A6A36A}" type="slidenum">
              <a:rPr lang="en-US" smtClean="0"/>
              <a:pPr>
                <a:defRPr/>
              </a:pPr>
              <a:t>4</a:t>
            </a:fld>
            <a:endParaRPr lang="en-US" dirty="0"/>
          </a:p>
        </p:txBody>
      </p:sp>
    </p:spTree>
    <p:extLst>
      <p:ext uri="{BB962C8B-B14F-4D97-AF65-F5344CB8AC3E}">
        <p14:creationId xmlns:p14="http://schemas.microsoft.com/office/powerpoint/2010/main" val="1680227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Some people believe they control their own fate. Others see themselves as pawns, believing that what happens to them in their lives is due to</a:t>
            </a:r>
            <a:r>
              <a:rPr lang="en-US" baseline="0" dirty="0" smtClean="0">
                <a:cs typeface="Arial" charset="0"/>
              </a:rPr>
              <a:t> </a:t>
            </a:r>
            <a:r>
              <a:rPr lang="en-US" dirty="0" smtClean="0">
                <a:cs typeface="Arial" charset="0"/>
              </a:rPr>
              <a:t>luck or chance. The </a:t>
            </a:r>
            <a:r>
              <a:rPr lang="en-US" b="1" dirty="0" smtClean="0">
                <a:cs typeface="Arial" charset="0"/>
              </a:rPr>
              <a:t>locus of control </a:t>
            </a:r>
            <a:r>
              <a:rPr lang="en-US" dirty="0" smtClean="0">
                <a:cs typeface="Arial" charset="0"/>
              </a:rPr>
              <a:t>in the first case is </a:t>
            </a:r>
            <a:r>
              <a:rPr lang="en-US" i="1" dirty="0" smtClean="0">
                <a:cs typeface="Arial" charset="0"/>
              </a:rPr>
              <a:t>internal</a:t>
            </a:r>
            <a:r>
              <a:rPr lang="en-US" dirty="0" smtClean="0">
                <a:cs typeface="Arial" charset="0"/>
              </a:rPr>
              <a:t>; these people believe they control their own destiny. The locus of control in the second case is </a:t>
            </a:r>
            <a:r>
              <a:rPr lang="en-US" i="1" dirty="0" smtClean="0">
                <a:cs typeface="Arial" charset="0"/>
              </a:rPr>
              <a:t>external</a:t>
            </a:r>
            <a:r>
              <a:rPr lang="en-US" dirty="0" smtClean="0">
                <a:cs typeface="Arial" charset="0"/>
              </a:rPr>
              <a:t>; these people believe their lives are controlled by outside forces.</a:t>
            </a:r>
          </a:p>
          <a:p>
            <a:pPr eaLnBrk="1" hangingPunct="1"/>
            <a:endParaRPr lang="en-US" dirty="0" smtClean="0">
              <a:cs typeface="Arial" charset="0"/>
            </a:endParaRPr>
          </a:p>
          <a:p>
            <a:pPr eaLnBrk="1" hangingPunct="1"/>
            <a:r>
              <a:rPr lang="en-US" dirty="0" smtClean="0">
                <a:cs typeface="Arial" charset="0"/>
              </a:rPr>
              <a:t>Another characteristic is called </a:t>
            </a:r>
            <a:r>
              <a:rPr lang="en-US" b="1" dirty="0" smtClean="0">
                <a:cs typeface="Arial" charset="0"/>
              </a:rPr>
              <a:t>Machiavellianism </a:t>
            </a:r>
            <a:r>
              <a:rPr lang="en-US" dirty="0" smtClean="0">
                <a:cs typeface="Arial" charset="0"/>
              </a:rPr>
              <a:t>(Mach), named after Niccolo Machiavelli, who wrote in the sixteenth century on how to</a:t>
            </a:r>
            <a:r>
              <a:rPr lang="en-US" baseline="0" dirty="0" smtClean="0">
                <a:cs typeface="Arial" charset="0"/>
              </a:rPr>
              <a:t> </a:t>
            </a:r>
            <a:r>
              <a:rPr lang="en-US" dirty="0" smtClean="0">
                <a:cs typeface="Arial" charset="0"/>
              </a:rPr>
              <a:t>gain and manipulate power. An individual high in Machiavellianism is pragmatic, maintains emotional distance, and believes that ends can justify means.</a:t>
            </a:r>
          </a:p>
        </p:txBody>
      </p:sp>
      <p:sp>
        <p:nvSpPr>
          <p:cNvPr id="4" name="Slide Number Placeholder 3"/>
          <p:cNvSpPr>
            <a:spLocks noGrp="1"/>
          </p:cNvSpPr>
          <p:nvPr>
            <p:ph type="sldNum" sz="quarter" idx="5"/>
          </p:nvPr>
        </p:nvSpPr>
        <p:spPr/>
        <p:txBody>
          <a:bodyPr/>
          <a:lstStyle/>
          <a:p>
            <a:pPr>
              <a:defRPr/>
            </a:pPr>
            <a:fld id="{575AA67D-E28E-41EF-B03B-9F37325CF186}" type="slidenum">
              <a:rPr lang="en-US" smtClean="0"/>
              <a:pPr>
                <a:defRPr/>
              </a:pPr>
              <a:t>22</a:t>
            </a:fld>
            <a:endParaRPr lang="en-US" dirty="0"/>
          </a:p>
        </p:txBody>
      </p:sp>
    </p:spTree>
    <p:extLst>
      <p:ext uri="{BB962C8B-B14F-4D97-AF65-F5344CB8AC3E}">
        <p14:creationId xmlns:p14="http://schemas.microsoft.com/office/powerpoint/2010/main" val="452331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People differ in the degree to which they like or dislike themselves, a trait called </a:t>
            </a:r>
            <a:r>
              <a:rPr lang="en-US" b="1" dirty="0" smtClean="0">
                <a:cs typeface="Arial" charset="0"/>
              </a:rPr>
              <a:t>self-esteem</a:t>
            </a:r>
            <a:r>
              <a:rPr lang="en-US" dirty="0" smtClean="0">
                <a:cs typeface="Arial" charset="0"/>
              </a:rPr>
              <a:t>. Research on self-esteem (SE) offers some interesting behavioral insights. For example, self-esteem is directly related to expectations for success. High SEs believe they possess the ability they need to succeed at work. Individuals with high SEs will take more risks in job selection and are more likely to choose unconventional jobs than people with low SEs.</a:t>
            </a:r>
          </a:p>
          <a:p>
            <a:pPr eaLnBrk="1" hangingPunct="1"/>
            <a:endParaRPr lang="en-US" dirty="0" smtClean="0">
              <a:cs typeface="Arial" charset="0"/>
            </a:endParaRPr>
          </a:p>
          <a:p>
            <a:pPr eaLnBrk="1" hangingPunct="1"/>
            <a:r>
              <a:rPr lang="en-US" dirty="0" smtClean="0">
                <a:cs typeface="Arial" charset="0"/>
              </a:rPr>
              <a:t>That natural ability to “click” with other people may play a significant role in determining career success and is another personality</a:t>
            </a:r>
            <a:r>
              <a:rPr lang="en-US" baseline="0" dirty="0" smtClean="0">
                <a:cs typeface="Arial" charset="0"/>
              </a:rPr>
              <a:t> </a:t>
            </a:r>
            <a:r>
              <a:rPr lang="en-US" dirty="0" smtClean="0">
                <a:cs typeface="Arial" charset="0"/>
              </a:rPr>
              <a:t>trait called </a:t>
            </a:r>
            <a:r>
              <a:rPr lang="en-US" b="1" dirty="0" smtClean="0">
                <a:cs typeface="Arial" charset="0"/>
              </a:rPr>
              <a:t>self-monitoring</a:t>
            </a:r>
            <a:r>
              <a:rPr lang="en-US" dirty="0" smtClean="0">
                <a:cs typeface="Arial" charset="0"/>
              </a:rPr>
              <a:t>, which refers to the ability to adjust behavior to external, situational factors. Individuals high in self-monitoring show considerable adaptability in adjusting their behavior. They’re highly sensitive to external cues and can behave differently in different situations.</a:t>
            </a:r>
          </a:p>
        </p:txBody>
      </p:sp>
      <p:sp>
        <p:nvSpPr>
          <p:cNvPr id="4" name="Slide Number Placeholder 3"/>
          <p:cNvSpPr>
            <a:spLocks noGrp="1"/>
          </p:cNvSpPr>
          <p:nvPr>
            <p:ph type="sldNum" sz="quarter" idx="5"/>
          </p:nvPr>
        </p:nvSpPr>
        <p:spPr/>
        <p:txBody>
          <a:bodyPr/>
          <a:lstStyle/>
          <a:p>
            <a:pPr>
              <a:defRPr/>
            </a:pPr>
            <a:fld id="{CCDFF50F-16AC-4683-BE3F-ADD64427F064}" type="slidenum">
              <a:rPr lang="en-US" smtClean="0"/>
              <a:pPr>
                <a:defRPr/>
              </a:pPr>
              <a:t>23</a:t>
            </a:fld>
            <a:endParaRPr lang="en-US" dirty="0"/>
          </a:p>
        </p:txBody>
      </p:sp>
    </p:spTree>
    <p:extLst>
      <p:ext uri="{BB962C8B-B14F-4D97-AF65-F5344CB8AC3E}">
        <p14:creationId xmlns:p14="http://schemas.microsoft.com/office/powerpoint/2010/main" val="3323211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Another interesting trait that’s been studied extensively is the </a:t>
            </a:r>
            <a:r>
              <a:rPr lang="en-US" b="1" dirty="0" smtClean="0">
                <a:cs typeface="Arial" charset="0"/>
              </a:rPr>
              <a:t>proactive personality</a:t>
            </a:r>
            <a:r>
              <a:rPr lang="en-US" dirty="0" smtClean="0">
                <a:cs typeface="Arial" charset="0"/>
              </a:rPr>
              <a:t>, which describes people who identify opportunities, show initiative, take action, and persevere until meaningful change occurs. Not surprisingly, research has shown that proactives have many desirable behaviors that organizations want.</a:t>
            </a:r>
          </a:p>
          <a:p>
            <a:pPr eaLnBrk="1" hangingPunct="1"/>
            <a:endParaRPr lang="en-US" dirty="0" smtClean="0">
              <a:cs typeface="Arial" charset="0"/>
            </a:endParaRPr>
          </a:p>
          <a:p>
            <a:pPr eaLnBrk="1" hangingPunct="1"/>
            <a:r>
              <a:rPr lang="en-US" dirty="0" smtClean="0">
                <a:cs typeface="Arial" charset="0"/>
              </a:rPr>
              <a:t>Finally, the economic recession has prompted a reexamination of </a:t>
            </a:r>
            <a:r>
              <a:rPr lang="en-US" b="1" dirty="0" smtClean="0">
                <a:cs typeface="Arial" charset="0"/>
              </a:rPr>
              <a:t>resilience</a:t>
            </a:r>
            <a:r>
              <a:rPr lang="en-US" dirty="0" smtClean="0">
                <a:cs typeface="Arial" charset="0"/>
              </a:rPr>
              <a:t>, an individual’s ability to overcome challenges and turn them into opportunities.  A recent study by a global consulting firm showed that it is a key factor in keeping a job: A resilient person is likely to be more adaptable, flexible, and goal-focused.</a:t>
            </a:r>
          </a:p>
        </p:txBody>
      </p:sp>
      <p:sp>
        <p:nvSpPr>
          <p:cNvPr id="4" name="Slide Number Placeholder 3"/>
          <p:cNvSpPr>
            <a:spLocks noGrp="1"/>
          </p:cNvSpPr>
          <p:nvPr>
            <p:ph type="sldNum" sz="quarter" idx="5"/>
          </p:nvPr>
        </p:nvSpPr>
        <p:spPr/>
        <p:txBody>
          <a:bodyPr/>
          <a:lstStyle/>
          <a:p>
            <a:pPr>
              <a:defRPr/>
            </a:pPr>
            <a:fld id="{AE8E61DE-2F6A-4DCE-8476-E415F917F4A9}" type="slidenum">
              <a:rPr lang="en-US" smtClean="0"/>
              <a:pPr>
                <a:defRPr/>
              </a:pPr>
              <a:t>24</a:t>
            </a:fld>
            <a:endParaRPr lang="en-US" dirty="0"/>
          </a:p>
        </p:txBody>
      </p:sp>
    </p:spTree>
    <p:extLst>
      <p:ext uri="{BB962C8B-B14F-4D97-AF65-F5344CB8AC3E}">
        <p14:creationId xmlns:p14="http://schemas.microsoft.com/office/powerpoint/2010/main" val="183595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cs typeface="Arial" charset="0"/>
              </a:rPr>
              <a:t>The best-documented personality-job fit theory was developed by psychologist John Holland, who identified six basic personality types. His theory states that an employee’s satisfaction with his or her job, as well as his or her likelihood of leaving that job, depends on the degree to which the individual’s personality matches the job environment. Exhibit 15-4 describes the six types, their personality characteristics, and examples of suitable occupations for each.</a:t>
            </a:r>
          </a:p>
          <a:p>
            <a:pPr eaLnBrk="1" hangingPunct="1"/>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A47F4246-EC3D-4C57-A30A-576406166A5A}" type="slidenum">
              <a:rPr lang="en-US" smtClean="0"/>
              <a:pPr>
                <a:defRPr/>
              </a:pPr>
              <a:t>25</a:t>
            </a:fld>
            <a:endParaRPr lang="en-US" dirty="0"/>
          </a:p>
        </p:txBody>
      </p:sp>
    </p:spTree>
    <p:extLst>
      <p:ext uri="{BB962C8B-B14F-4D97-AF65-F5344CB8AC3E}">
        <p14:creationId xmlns:p14="http://schemas.microsoft.com/office/powerpoint/2010/main" val="1826937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How we respond emotionally and how we deal with our emotions are typically functions of our personality. </a:t>
            </a:r>
            <a:r>
              <a:rPr lang="en-US" b="1" dirty="0" smtClean="0">
                <a:cs typeface="Arial" charset="0"/>
              </a:rPr>
              <a:t>Emotions </a:t>
            </a:r>
            <a:r>
              <a:rPr lang="en-US" dirty="0" smtClean="0">
                <a:cs typeface="Arial" charset="0"/>
              </a:rPr>
              <a:t>are intense feelings directed at someone or something. They’re object-specific; that is, emotions are reactions to an object.</a:t>
            </a:r>
          </a:p>
          <a:p>
            <a:pPr eaLnBrk="1" hangingPunct="1"/>
            <a:endParaRPr lang="en-US" dirty="0" smtClean="0">
              <a:cs typeface="Arial" charset="0"/>
            </a:endParaRPr>
          </a:p>
          <a:p>
            <a:pPr eaLnBrk="1" hangingPunct="1"/>
            <a:r>
              <a:rPr lang="en-US" dirty="0" smtClean="0">
                <a:cs typeface="Arial" charset="0"/>
              </a:rPr>
              <a:t>One area of emotions research with interesting insights into personality is </a:t>
            </a:r>
            <a:r>
              <a:rPr lang="en-US" b="1" dirty="0" smtClean="0">
                <a:cs typeface="Arial" charset="0"/>
              </a:rPr>
              <a:t>emotional intelligence (EI)</a:t>
            </a:r>
            <a:r>
              <a:rPr lang="en-US" dirty="0" smtClean="0">
                <a:cs typeface="Arial" charset="0"/>
              </a:rPr>
              <a:t>, the ability to notice and to manage emotional cues and information.</a:t>
            </a:r>
          </a:p>
        </p:txBody>
      </p:sp>
      <p:sp>
        <p:nvSpPr>
          <p:cNvPr id="4" name="Slide Number Placeholder 3"/>
          <p:cNvSpPr>
            <a:spLocks noGrp="1"/>
          </p:cNvSpPr>
          <p:nvPr>
            <p:ph type="sldNum" sz="quarter" idx="5"/>
          </p:nvPr>
        </p:nvSpPr>
        <p:spPr/>
        <p:txBody>
          <a:bodyPr/>
          <a:lstStyle/>
          <a:p>
            <a:pPr>
              <a:defRPr/>
            </a:pPr>
            <a:fld id="{2034670D-97F4-4100-A135-07CE630CDD60}" type="slidenum">
              <a:rPr lang="en-US" smtClean="0"/>
              <a:pPr>
                <a:defRPr/>
              </a:pPr>
              <a:t>26</a:t>
            </a:fld>
            <a:endParaRPr lang="en-US" dirty="0"/>
          </a:p>
        </p:txBody>
      </p:sp>
    </p:spTree>
    <p:extLst>
      <p:ext uri="{BB962C8B-B14F-4D97-AF65-F5344CB8AC3E}">
        <p14:creationId xmlns:p14="http://schemas.microsoft.com/office/powerpoint/2010/main" val="1338676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smtClean="0">
                <a:cs typeface="Arial" charset="0"/>
              </a:rPr>
              <a:t>Emotional Intelligence is composed of five dimensions:</a:t>
            </a:r>
          </a:p>
          <a:p>
            <a:pPr eaLnBrk="1" hangingPunct="1"/>
            <a:r>
              <a:rPr lang="en-US" i="1" dirty="0" smtClean="0">
                <a:cs typeface="Arial" charset="0"/>
              </a:rPr>
              <a:t>Self-awareness: </a:t>
            </a:r>
            <a:r>
              <a:rPr lang="en-US" dirty="0" smtClean="0">
                <a:cs typeface="Arial" charset="0"/>
              </a:rPr>
              <a:t>The ability to be aware of what you’re feeling.</a:t>
            </a:r>
          </a:p>
          <a:p>
            <a:pPr eaLnBrk="1" hangingPunct="1"/>
            <a:r>
              <a:rPr lang="en-US" i="1" dirty="0" smtClean="0">
                <a:cs typeface="Arial" charset="0"/>
              </a:rPr>
              <a:t>Self-management: </a:t>
            </a:r>
            <a:r>
              <a:rPr lang="en-US" dirty="0" smtClean="0">
                <a:cs typeface="Arial" charset="0"/>
              </a:rPr>
              <a:t>The ability to manage one’s own emotions and impulses.</a:t>
            </a:r>
          </a:p>
          <a:p>
            <a:pPr eaLnBrk="1" hangingPunct="1"/>
            <a:r>
              <a:rPr lang="en-US" i="1" dirty="0" smtClean="0">
                <a:cs typeface="Arial" charset="0"/>
              </a:rPr>
              <a:t>Self-motivation: </a:t>
            </a:r>
            <a:r>
              <a:rPr lang="en-US" dirty="0" smtClean="0">
                <a:cs typeface="Arial" charset="0"/>
              </a:rPr>
              <a:t>The ability to persist in the face of setbacks and failures.</a:t>
            </a:r>
          </a:p>
        </p:txBody>
      </p:sp>
      <p:sp>
        <p:nvSpPr>
          <p:cNvPr id="4" name="Slide Number Placeholder 3"/>
          <p:cNvSpPr>
            <a:spLocks noGrp="1"/>
          </p:cNvSpPr>
          <p:nvPr>
            <p:ph type="sldNum" sz="quarter" idx="5"/>
          </p:nvPr>
        </p:nvSpPr>
        <p:spPr/>
        <p:txBody>
          <a:bodyPr/>
          <a:lstStyle/>
          <a:p>
            <a:pPr>
              <a:defRPr/>
            </a:pPr>
            <a:fld id="{AC0F81EA-CBF2-48A8-885B-CAE213E31500}" type="slidenum">
              <a:rPr lang="en-US" smtClean="0"/>
              <a:pPr>
                <a:defRPr/>
              </a:pPr>
              <a:t>27</a:t>
            </a:fld>
            <a:endParaRPr lang="en-US" dirty="0"/>
          </a:p>
        </p:txBody>
      </p:sp>
    </p:spTree>
    <p:extLst>
      <p:ext uri="{BB962C8B-B14F-4D97-AF65-F5344CB8AC3E}">
        <p14:creationId xmlns:p14="http://schemas.microsoft.com/office/powerpoint/2010/main" val="2601289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The last two dimensions of EI are:</a:t>
            </a:r>
          </a:p>
          <a:p>
            <a:pPr eaLnBrk="1" hangingPunct="1"/>
            <a:r>
              <a:rPr lang="en-US" i="1" dirty="0" smtClean="0">
                <a:cs typeface="Arial" charset="0"/>
              </a:rPr>
              <a:t>Empathy: </a:t>
            </a:r>
            <a:r>
              <a:rPr lang="en-US" dirty="0" smtClean="0">
                <a:cs typeface="Arial" charset="0"/>
              </a:rPr>
              <a:t>The ability to sense how others are feeling.</a:t>
            </a:r>
          </a:p>
          <a:p>
            <a:pPr eaLnBrk="1" hangingPunct="1"/>
            <a:r>
              <a:rPr lang="en-US" i="1" dirty="0" smtClean="0">
                <a:cs typeface="Arial" charset="0"/>
              </a:rPr>
              <a:t>Social skills: </a:t>
            </a:r>
            <a:r>
              <a:rPr lang="en-US" dirty="0" smtClean="0">
                <a:cs typeface="Arial" charset="0"/>
              </a:rPr>
              <a:t>The ability to handle the emotions of others.</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F89B1CCD-89FF-4164-99F2-8ECAAFF7AF94}" type="slidenum">
              <a:rPr lang="en-US" smtClean="0"/>
              <a:pPr>
                <a:defRPr/>
              </a:pPr>
              <a:t>28</a:t>
            </a:fld>
            <a:endParaRPr lang="en-US" dirty="0"/>
          </a:p>
        </p:txBody>
      </p:sp>
    </p:spTree>
    <p:extLst>
      <p:ext uri="{BB962C8B-B14F-4D97-AF65-F5344CB8AC3E}">
        <p14:creationId xmlns:p14="http://schemas.microsoft.com/office/powerpoint/2010/main" val="1737150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b="1" dirty="0" smtClean="0">
                <a:cs typeface="Arial" charset="0"/>
              </a:rPr>
              <a:t>Perception </a:t>
            </a:r>
            <a:r>
              <a:rPr lang="en-US" dirty="0" smtClean="0">
                <a:cs typeface="Arial" charset="0"/>
              </a:rPr>
              <a:t>is a process by which we give meaning to our environment by organizing and interpreting sensory impressions.</a:t>
            </a:r>
          </a:p>
          <a:p>
            <a:pPr eaLnBrk="1" hangingPunct="1"/>
            <a:r>
              <a:rPr lang="en-US" dirty="0" smtClean="0">
                <a:cs typeface="Arial" charset="0"/>
              </a:rPr>
              <a:t>Research on perception consistently demonstrates that individuals may look at the same thing yet perceive it differently. One manager, for instance, can interpret the fact that her assistant regularly takes several days to make important decisions as evidence that the assistant is slow, disorganized, and afraid to make decisions. Another manager with the same assistant might interpret the same tendency as evidence that the assistant is thoughtful, thorough, and deliberate. The first manager would probably evaluate her assistant negatively; the second manager would probably evaluate the person positively. The point is that none of us sees reality. We interpret what we see and call it reality. And, of course, as the example shows, we behave according to our perceptions.</a:t>
            </a:r>
          </a:p>
        </p:txBody>
      </p:sp>
      <p:sp>
        <p:nvSpPr>
          <p:cNvPr id="4" name="Slide Number Placeholder 3"/>
          <p:cNvSpPr>
            <a:spLocks noGrp="1"/>
          </p:cNvSpPr>
          <p:nvPr>
            <p:ph type="sldNum" sz="quarter" idx="5"/>
          </p:nvPr>
        </p:nvSpPr>
        <p:spPr/>
        <p:txBody>
          <a:bodyPr/>
          <a:lstStyle/>
          <a:p>
            <a:pPr>
              <a:defRPr/>
            </a:pPr>
            <a:fld id="{A7A6C9F9-55AA-402E-A897-24A592523F61}" type="slidenum">
              <a:rPr lang="en-US" smtClean="0"/>
              <a:pPr>
                <a:defRPr/>
              </a:pPr>
              <a:t>29</a:t>
            </a:fld>
            <a:endParaRPr lang="en-US" dirty="0"/>
          </a:p>
        </p:txBody>
      </p:sp>
    </p:spTree>
    <p:extLst>
      <p:ext uri="{BB962C8B-B14F-4D97-AF65-F5344CB8AC3E}">
        <p14:creationId xmlns:p14="http://schemas.microsoft.com/office/powerpoint/2010/main" val="3741921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The characteristics of the target being observed can also affect what’s perceived.  Loud people are more likely than quiet people to be noticed in a group as are extremely attractive or unattractive individuals. The relationship of a target to its background also influences perception, as does our tendency to group close things and similar things together. You can experience these tendencies by looking at the visual perception examples shown in Exhibit 15-5. Notice how what you see changes as you look differently at each one.</a:t>
            </a:r>
          </a:p>
        </p:txBody>
      </p:sp>
      <p:sp>
        <p:nvSpPr>
          <p:cNvPr id="4" name="Slide Number Placeholder 3"/>
          <p:cNvSpPr>
            <a:spLocks noGrp="1"/>
          </p:cNvSpPr>
          <p:nvPr>
            <p:ph type="sldNum" sz="quarter" idx="5"/>
          </p:nvPr>
        </p:nvSpPr>
        <p:spPr/>
        <p:txBody>
          <a:bodyPr/>
          <a:lstStyle/>
          <a:p>
            <a:pPr>
              <a:defRPr/>
            </a:pPr>
            <a:fld id="{AE919C18-5FAB-453B-BF51-53E1B26D9BF5}" type="slidenum">
              <a:rPr lang="en-US" smtClean="0"/>
              <a:pPr>
                <a:defRPr/>
              </a:pPr>
              <a:t>30</a:t>
            </a:fld>
            <a:endParaRPr lang="en-US" dirty="0"/>
          </a:p>
        </p:txBody>
      </p:sp>
    </p:spTree>
    <p:extLst>
      <p:ext uri="{BB962C8B-B14F-4D97-AF65-F5344CB8AC3E}">
        <p14:creationId xmlns:p14="http://schemas.microsoft.com/office/powerpoint/2010/main" val="2558235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b="1" dirty="0" smtClean="0">
                <a:cs typeface="Arial" charset="0"/>
              </a:rPr>
              <a:t>Attribution theory </a:t>
            </a:r>
            <a:r>
              <a:rPr lang="en-US" dirty="0" smtClean="0">
                <a:cs typeface="Arial" charset="0"/>
              </a:rPr>
              <a:t>was developed to explain how we judge people differently depending on what meaning we attribute to a given behavior.  Basically, the theory suggests that when we observe an individual’s behavior, we attempt to determine whether it was internally or externally caused. Internally caused behaviors are those believed to be under the personal control of the individual. Externally caused behavior results from outside factors; that is, the person is forced into the behavior by the situation. That determination, however, depends on three factors: distinctiveness, consensus, and consistency.</a:t>
            </a:r>
          </a:p>
        </p:txBody>
      </p:sp>
      <p:sp>
        <p:nvSpPr>
          <p:cNvPr id="4" name="Slide Number Placeholder 3"/>
          <p:cNvSpPr>
            <a:spLocks noGrp="1"/>
          </p:cNvSpPr>
          <p:nvPr>
            <p:ph type="sldNum" sz="quarter" idx="5"/>
          </p:nvPr>
        </p:nvSpPr>
        <p:spPr/>
        <p:txBody>
          <a:bodyPr/>
          <a:lstStyle/>
          <a:p>
            <a:pPr>
              <a:defRPr/>
            </a:pPr>
            <a:fld id="{44AA43C2-CEF1-4676-A2EE-3BE7B8D4F586}" type="slidenum">
              <a:rPr lang="en-US" smtClean="0"/>
              <a:pPr>
                <a:defRPr/>
              </a:pPr>
              <a:t>33</a:t>
            </a:fld>
            <a:endParaRPr lang="en-US" dirty="0"/>
          </a:p>
        </p:txBody>
      </p:sp>
    </p:spTree>
    <p:extLst>
      <p:ext uri="{BB962C8B-B14F-4D97-AF65-F5344CB8AC3E}">
        <p14:creationId xmlns:p14="http://schemas.microsoft.com/office/powerpoint/2010/main" val="278745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Organizational behavior focuses on three major areas. First, OB looks at </a:t>
            </a:r>
            <a:r>
              <a:rPr lang="en-US" i="1" dirty="0" smtClean="0">
                <a:cs typeface="Arial" charset="0"/>
              </a:rPr>
              <a:t>individual behavior. </a:t>
            </a:r>
            <a:r>
              <a:rPr lang="en-US" dirty="0" smtClean="0">
                <a:cs typeface="Arial" charset="0"/>
              </a:rPr>
              <a:t>Based predominantly on contributions from psychologists, this area includes such topics as attitudes, personality, perception, learning, and motivation. Second, OB is concerned with </a:t>
            </a:r>
            <a:r>
              <a:rPr lang="en-US" i="1" dirty="0" smtClean="0">
                <a:cs typeface="Arial" charset="0"/>
              </a:rPr>
              <a:t>group behavior</a:t>
            </a:r>
            <a:r>
              <a:rPr lang="en-US" dirty="0" smtClean="0">
                <a:cs typeface="Arial" charset="0"/>
              </a:rPr>
              <a:t>, which includes norms, roles, team building, leadership, and conflict. Our knowledge about groups comes basically</a:t>
            </a:r>
            <a:r>
              <a:rPr lang="en-US" baseline="0" dirty="0" smtClean="0">
                <a:cs typeface="Arial" charset="0"/>
              </a:rPr>
              <a:t> </a:t>
            </a:r>
            <a:r>
              <a:rPr lang="en-US" dirty="0" smtClean="0">
                <a:cs typeface="Arial" charset="0"/>
              </a:rPr>
              <a:t>from the work of sociologists and social psychologists. Finally, OB also looks at </a:t>
            </a:r>
            <a:r>
              <a:rPr lang="en-US" i="1" dirty="0" smtClean="0">
                <a:cs typeface="Arial" charset="0"/>
              </a:rPr>
              <a:t>organizational </a:t>
            </a:r>
            <a:r>
              <a:rPr lang="en-US" dirty="0" smtClean="0">
                <a:cs typeface="Arial" charset="0"/>
              </a:rPr>
              <a:t>aspects including structure, culture, and human resource policies and practices. We’ve addressed group and organizational aspects in previous chapters. In this chapter, we’ll look at individual behavior.</a:t>
            </a:r>
          </a:p>
        </p:txBody>
      </p:sp>
      <p:sp>
        <p:nvSpPr>
          <p:cNvPr id="4" name="Slide Number Placeholder 3"/>
          <p:cNvSpPr>
            <a:spLocks noGrp="1"/>
          </p:cNvSpPr>
          <p:nvPr>
            <p:ph type="sldNum" sz="quarter" idx="5"/>
          </p:nvPr>
        </p:nvSpPr>
        <p:spPr/>
        <p:txBody>
          <a:bodyPr/>
          <a:lstStyle/>
          <a:p>
            <a:pPr>
              <a:defRPr/>
            </a:pPr>
            <a:fld id="{E5391769-54C8-45A7-9EA3-F88C40F73237}" type="slidenum">
              <a:rPr lang="en-US" smtClean="0"/>
              <a:pPr>
                <a:defRPr/>
              </a:pPr>
              <a:t>5</a:t>
            </a:fld>
            <a:endParaRPr lang="en-US" dirty="0"/>
          </a:p>
        </p:txBody>
      </p:sp>
    </p:spTree>
    <p:extLst>
      <p:ext uri="{BB962C8B-B14F-4D97-AF65-F5344CB8AC3E}">
        <p14:creationId xmlns:p14="http://schemas.microsoft.com/office/powerpoint/2010/main" val="2280299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smtClean="0">
                <a:cs typeface="Arial" charset="0"/>
              </a:rPr>
              <a:t>One interesting finding from attribution theory is that errors or biases distort our attributions. For instance, substantial evidence supports the fact that when we make judgments about the behavior of other people, we have a tendency to </a:t>
            </a:r>
            <a:r>
              <a:rPr lang="en-US" i="1" dirty="0" smtClean="0">
                <a:cs typeface="Arial" charset="0"/>
              </a:rPr>
              <a:t>under</a:t>
            </a:r>
            <a:r>
              <a:rPr lang="en-US" dirty="0" smtClean="0">
                <a:cs typeface="Arial" charset="0"/>
              </a:rPr>
              <a:t>estimate the influence of external factors and to </a:t>
            </a:r>
            <a:r>
              <a:rPr lang="en-US" i="1" dirty="0" smtClean="0">
                <a:cs typeface="Arial" charset="0"/>
              </a:rPr>
              <a:t>over</a:t>
            </a:r>
            <a:r>
              <a:rPr lang="en-US" dirty="0" smtClean="0">
                <a:cs typeface="Arial" charset="0"/>
              </a:rPr>
              <a:t>estimate the influence of internal or personal factors. This tendency is called the </a:t>
            </a:r>
            <a:r>
              <a:rPr lang="en-US" b="1" dirty="0" smtClean="0">
                <a:cs typeface="Arial" charset="0"/>
              </a:rPr>
              <a:t>fundamental attribution error </a:t>
            </a:r>
            <a:r>
              <a:rPr lang="en-US" dirty="0" smtClean="0">
                <a:cs typeface="Arial" charset="0"/>
              </a:rPr>
              <a:t>and can explain why a sales manager may attribute the poor performance of her sales representative to laziness rather than to the innovative product line introduced by a competitor.</a:t>
            </a:r>
          </a:p>
          <a:p>
            <a:pPr eaLnBrk="1" hangingPunct="1"/>
            <a:endParaRPr lang="en-US" dirty="0" smtClean="0">
              <a:cs typeface="Arial" charset="0"/>
            </a:endParaRPr>
          </a:p>
          <a:p>
            <a:pPr eaLnBrk="1" hangingPunct="1"/>
            <a:r>
              <a:rPr lang="en-US" dirty="0" smtClean="0">
                <a:cs typeface="Arial" charset="0"/>
              </a:rPr>
              <a:t>This tendency is called the </a:t>
            </a:r>
            <a:r>
              <a:rPr lang="en-US" b="1" dirty="0" smtClean="0">
                <a:cs typeface="Arial" charset="0"/>
              </a:rPr>
              <a:t>self-serving bias </a:t>
            </a:r>
            <a:r>
              <a:rPr lang="en-US" dirty="0" smtClean="0">
                <a:cs typeface="Arial" charset="0"/>
              </a:rPr>
              <a:t>and suggests that feedback provided to employees in performance reviews will be distorted by them depending on whether it’s positive or negative.</a:t>
            </a:r>
          </a:p>
        </p:txBody>
      </p:sp>
      <p:sp>
        <p:nvSpPr>
          <p:cNvPr id="4" name="Slide Number Placeholder 3"/>
          <p:cNvSpPr>
            <a:spLocks noGrp="1"/>
          </p:cNvSpPr>
          <p:nvPr>
            <p:ph type="sldNum" sz="quarter" idx="5"/>
          </p:nvPr>
        </p:nvSpPr>
        <p:spPr/>
        <p:txBody>
          <a:bodyPr/>
          <a:lstStyle/>
          <a:p>
            <a:pPr>
              <a:defRPr/>
            </a:pPr>
            <a:fld id="{DB5ACEAD-8782-4C87-9048-866508044C4D}" type="slidenum">
              <a:rPr lang="en-US" smtClean="0"/>
              <a:pPr>
                <a:defRPr/>
              </a:pPr>
              <a:t>34</a:t>
            </a:fld>
            <a:endParaRPr lang="en-US" dirty="0"/>
          </a:p>
        </p:txBody>
      </p:sp>
    </p:spTree>
    <p:extLst>
      <p:ext uri="{BB962C8B-B14F-4D97-AF65-F5344CB8AC3E}">
        <p14:creationId xmlns:p14="http://schemas.microsoft.com/office/powerpoint/2010/main" val="315526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r>
              <a:rPr lang="en-US" dirty="0" smtClean="0">
                <a:cs typeface="Arial" charset="0"/>
              </a:rPr>
              <a:t>Exhibit 15-6 summarizes the key elements of attribution theory.</a:t>
            </a:r>
          </a:p>
        </p:txBody>
      </p:sp>
      <p:sp>
        <p:nvSpPr>
          <p:cNvPr id="4" name="Slide Number Placeholder 3"/>
          <p:cNvSpPr>
            <a:spLocks noGrp="1"/>
          </p:cNvSpPr>
          <p:nvPr>
            <p:ph type="sldNum" sz="quarter" idx="5"/>
          </p:nvPr>
        </p:nvSpPr>
        <p:spPr/>
        <p:txBody>
          <a:bodyPr/>
          <a:lstStyle/>
          <a:p>
            <a:pPr>
              <a:defRPr/>
            </a:pPr>
            <a:fld id="{24F706BA-3D3D-4349-8150-9FD544D13A78}" type="slidenum">
              <a:rPr lang="en-US" smtClean="0"/>
              <a:pPr>
                <a:defRPr/>
              </a:pPr>
              <a:t>35</a:t>
            </a:fld>
            <a:endParaRPr lang="en-US" dirty="0"/>
          </a:p>
        </p:txBody>
      </p:sp>
    </p:spTree>
    <p:extLst>
      <p:ext uri="{BB962C8B-B14F-4D97-AF65-F5344CB8AC3E}">
        <p14:creationId xmlns:p14="http://schemas.microsoft.com/office/powerpoint/2010/main" val="1208387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dirty="0" smtClean="0">
                <a:cs typeface="Arial" charset="0"/>
              </a:rPr>
              <a:t>It’s easy to judge others if we assume they’re similar to us. In </a:t>
            </a:r>
            <a:r>
              <a:rPr lang="en-US" b="1" dirty="0" smtClean="0">
                <a:cs typeface="Arial" charset="0"/>
              </a:rPr>
              <a:t>assumed similarity</a:t>
            </a:r>
            <a:r>
              <a:rPr lang="en-US" dirty="0" smtClean="0">
                <a:cs typeface="Arial" charset="0"/>
              </a:rPr>
              <a:t>, or the “like me” effect, the observer’s perception of others is influenced more by the observer’s own characteristics than by those of the person observed.</a:t>
            </a:r>
          </a:p>
          <a:p>
            <a:pPr eaLnBrk="1" hangingPunct="1"/>
            <a:endParaRPr lang="en-US" dirty="0" smtClean="0">
              <a:cs typeface="Arial" charset="0"/>
            </a:endParaRPr>
          </a:p>
          <a:p>
            <a:pPr eaLnBrk="1" hangingPunct="1"/>
            <a:r>
              <a:rPr lang="en-US" dirty="0" smtClean="0">
                <a:cs typeface="Arial" charset="0"/>
              </a:rPr>
              <a:t>When we judge someone on the basis of our perception of a group he or she is part of, we’re using the shortcut called </a:t>
            </a:r>
            <a:r>
              <a:rPr lang="en-US" b="1" dirty="0" smtClean="0">
                <a:cs typeface="Arial" charset="0"/>
              </a:rPr>
              <a:t>stereotyping</a:t>
            </a:r>
            <a:r>
              <a:rPr lang="en-US" dirty="0" smtClean="0">
                <a:cs typeface="Arial" charset="0"/>
              </a:rPr>
              <a:t>. For instance, “Married people are more stable employees than single persons” is an example of stereotyping.</a:t>
            </a:r>
          </a:p>
          <a:p>
            <a:pPr eaLnBrk="1" hangingPunct="1"/>
            <a:endParaRPr lang="en-US" dirty="0" smtClean="0">
              <a:cs typeface="Arial" charset="0"/>
            </a:endParaRPr>
          </a:p>
          <a:p>
            <a:pPr eaLnBrk="1" hangingPunct="1"/>
            <a:r>
              <a:rPr lang="en-US" dirty="0" smtClean="0">
                <a:cs typeface="Arial" charset="0"/>
              </a:rPr>
              <a:t>When we form a general impression about a person on the basis of a single characteristic, such as intelligence, sociability, or appearance,  we’re influenced by the </a:t>
            </a:r>
            <a:r>
              <a:rPr lang="en-US" b="1" dirty="0" smtClean="0">
                <a:cs typeface="Arial" charset="0"/>
              </a:rPr>
              <a:t>halo effect</a:t>
            </a:r>
            <a:r>
              <a:rPr lang="en-US" dirty="0" smtClean="0">
                <a:cs typeface="Arial" charset="0"/>
              </a:rPr>
              <a:t>.</a:t>
            </a:r>
          </a:p>
        </p:txBody>
      </p:sp>
      <p:sp>
        <p:nvSpPr>
          <p:cNvPr id="4" name="Slide Number Placeholder 3"/>
          <p:cNvSpPr>
            <a:spLocks noGrp="1"/>
          </p:cNvSpPr>
          <p:nvPr>
            <p:ph type="sldNum" sz="quarter" idx="5"/>
          </p:nvPr>
        </p:nvSpPr>
        <p:spPr/>
        <p:txBody>
          <a:bodyPr/>
          <a:lstStyle/>
          <a:p>
            <a:pPr>
              <a:defRPr/>
            </a:pPr>
            <a:fld id="{66B98076-DD22-400A-9805-FE4DE4C0D492}" type="slidenum">
              <a:rPr lang="en-US" smtClean="0"/>
              <a:pPr>
                <a:defRPr/>
              </a:pPr>
              <a:t>36</a:t>
            </a:fld>
            <a:endParaRPr lang="en-US" dirty="0"/>
          </a:p>
        </p:txBody>
      </p:sp>
    </p:spTree>
    <p:extLst>
      <p:ext uri="{BB962C8B-B14F-4D97-AF65-F5344CB8AC3E}">
        <p14:creationId xmlns:p14="http://schemas.microsoft.com/office/powerpoint/2010/main" val="2462498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r>
              <a:rPr lang="en-US" dirty="0" smtClean="0">
                <a:cs typeface="Arial" charset="0"/>
              </a:rPr>
              <a:t>Learning occurs all the time as we continuously learn from our experiences. A workable definition of </a:t>
            </a:r>
            <a:r>
              <a:rPr lang="en-US" b="1" dirty="0" smtClean="0">
                <a:cs typeface="Arial" charset="0"/>
              </a:rPr>
              <a:t>learning </a:t>
            </a:r>
            <a:r>
              <a:rPr lang="en-US" dirty="0" smtClean="0">
                <a:cs typeface="Arial" charset="0"/>
              </a:rPr>
              <a:t>is any relatively permanent change in behavior that occurs as a result of experience. Two learning theories help us understand how and why individual behavior occurs.</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C2F08803-0666-43C0-8E7D-DA012105F594}" type="slidenum">
              <a:rPr lang="en-US" smtClean="0"/>
              <a:pPr>
                <a:defRPr/>
              </a:pPr>
              <a:t>37</a:t>
            </a:fld>
            <a:endParaRPr lang="en-US" dirty="0"/>
          </a:p>
        </p:txBody>
      </p:sp>
    </p:spTree>
    <p:extLst>
      <p:ext uri="{BB962C8B-B14F-4D97-AF65-F5344CB8AC3E}">
        <p14:creationId xmlns:p14="http://schemas.microsoft.com/office/powerpoint/2010/main" val="2393745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r>
              <a:rPr lang="en-US" b="1" dirty="0" smtClean="0">
                <a:cs typeface="Arial" charset="0"/>
              </a:rPr>
              <a:t>Operant conditioning </a:t>
            </a:r>
            <a:r>
              <a:rPr lang="en-US" dirty="0" smtClean="0">
                <a:cs typeface="Arial" charset="0"/>
              </a:rPr>
              <a:t>argues that behavior is a function of its consequences. People learn to behave to get something they want or to avoid something they don’t want. Operant behavior is voluntary or learned behavior, not reflexive or unlearned behavior. The tendency to repeat learned behavior is influenced by reinforcement or lack of reinforcement that happens as a result of the behavior. Reinforcement strengthens a behavior and increases the likelihood that it will be repeated. Lack of reinforcement weakens a behavior and lessens the likelihood that it will be repeated.</a:t>
            </a:r>
          </a:p>
        </p:txBody>
      </p:sp>
      <p:sp>
        <p:nvSpPr>
          <p:cNvPr id="4" name="Slide Number Placeholder 3"/>
          <p:cNvSpPr>
            <a:spLocks noGrp="1"/>
          </p:cNvSpPr>
          <p:nvPr>
            <p:ph type="sldNum" sz="quarter" idx="5"/>
          </p:nvPr>
        </p:nvSpPr>
        <p:spPr/>
        <p:txBody>
          <a:bodyPr/>
          <a:lstStyle/>
          <a:p>
            <a:pPr>
              <a:defRPr/>
            </a:pPr>
            <a:fld id="{F9AEBE4C-1910-469D-B84B-94443B733DAC}" type="slidenum">
              <a:rPr lang="en-US" smtClean="0"/>
              <a:pPr>
                <a:defRPr/>
              </a:pPr>
              <a:t>38</a:t>
            </a:fld>
            <a:endParaRPr lang="en-US" dirty="0"/>
          </a:p>
        </p:txBody>
      </p:sp>
    </p:spTree>
    <p:extLst>
      <p:ext uri="{BB962C8B-B14F-4D97-AF65-F5344CB8AC3E}">
        <p14:creationId xmlns:p14="http://schemas.microsoft.com/office/powerpoint/2010/main" val="525106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Much of what we have learned comes from watching others (models)—parents, teachers, peers, television and movie actors, managers, and so forth. This view that we can learn both through observation and direct experience is called </a:t>
            </a:r>
            <a:r>
              <a:rPr lang="en-US" b="1" dirty="0" smtClean="0"/>
              <a:t>social learning theory</a:t>
            </a:r>
            <a:r>
              <a:rPr lang="en-US" dirty="0" smtClean="0"/>
              <a:t>. The influence of others is central to the social learning viewpoint. The amount of influence these models have on an individual is determined by four processes:</a:t>
            </a:r>
          </a:p>
          <a:p>
            <a:pPr eaLnBrk="1" hangingPunct="1">
              <a:defRPr/>
            </a:pPr>
            <a:endParaRPr lang="en-US" dirty="0" smtClean="0"/>
          </a:p>
          <a:p>
            <a:pPr marL="228600" indent="-228600" eaLnBrk="1" hangingPunct="1">
              <a:buFontTx/>
              <a:buAutoNum type="arabicPeriod"/>
              <a:defRPr/>
            </a:pPr>
            <a:r>
              <a:rPr lang="en-US" i="1" dirty="0" smtClean="0"/>
              <a:t>Attentional processes. </a:t>
            </a:r>
            <a:r>
              <a:rPr lang="en-US" dirty="0" smtClean="0"/>
              <a:t>People learn from a model when they recognize and pay attention to its critical features. We’re most influenced by models who are attractive, repeatedly available, thought to be important, or seen as similar to us. </a:t>
            </a:r>
          </a:p>
          <a:p>
            <a:pPr marL="228600" indent="-228600" eaLnBrk="1" hangingPunct="1">
              <a:buFontTx/>
              <a:buAutoNum type="arabicPeriod"/>
              <a:defRPr/>
            </a:pPr>
            <a:endParaRPr lang="en-US" dirty="0" smtClean="0"/>
          </a:p>
          <a:p>
            <a:pPr marL="228600" indent="-228600" eaLnBrk="1" hangingPunct="1">
              <a:buFontTx/>
              <a:buAutoNum type="arabicPeriod"/>
              <a:defRPr/>
            </a:pPr>
            <a:r>
              <a:rPr lang="en-US" i="1" dirty="0" smtClean="0"/>
              <a:t>Retention processes. </a:t>
            </a:r>
            <a:r>
              <a:rPr lang="en-US" dirty="0" smtClean="0"/>
              <a:t>A model’s influence will depend on how well the individual remembers the model’s action, even after the model is no longer readily available.</a:t>
            </a:r>
          </a:p>
          <a:p>
            <a:pPr marL="228600" indent="-228600" eaLnBrk="1" hangingPunct="1">
              <a:buFontTx/>
              <a:buAutoNum type="arabicPeriod"/>
              <a:defRPr/>
            </a:pPr>
            <a:endParaRPr lang="en-US" dirty="0" smtClean="0"/>
          </a:p>
          <a:p>
            <a:pPr marL="228600" indent="-228600" eaLnBrk="1" hangingPunct="1">
              <a:buFontTx/>
              <a:buAutoNum type="arabicPeriod"/>
              <a:defRPr/>
            </a:pPr>
            <a:r>
              <a:rPr lang="en-US" i="1" dirty="0" smtClean="0"/>
              <a:t>Motor reproduction processes. </a:t>
            </a:r>
            <a:r>
              <a:rPr lang="en-US" dirty="0" smtClean="0"/>
              <a:t>After a person has seen a new behavior by observing the model, the watching must become doing. This process then demonstrates that the individual can actually do the modeled activities.</a:t>
            </a:r>
          </a:p>
          <a:p>
            <a:pPr marL="0" indent="0" eaLnBrk="1" hangingPunct="1">
              <a:buFontTx/>
              <a:buNone/>
              <a:defRPr/>
            </a:pPr>
            <a:endParaRPr lang="en-US" dirty="0" smtClean="0"/>
          </a:p>
          <a:p>
            <a:pPr eaLnBrk="1" hangingPunct="1">
              <a:defRPr/>
            </a:pPr>
            <a:r>
              <a:rPr lang="en-US" b="0" dirty="0" smtClean="0"/>
              <a:t>4. </a:t>
            </a:r>
            <a:r>
              <a:rPr lang="en-US" i="1" dirty="0" smtClean="0"/>
              <a:t>Reinforcement processes. </a:t>
            </a:r>
            <a:r>
              <a:rPr lang="en-US" dirty="0" smtClean="0"/>
              <a:t>Individuals will be motivated to exhibit the modeled behavior if positive incentives or rewards are provided.  Behaviors that are         </a:t>
            </a:r>
            <a:r>
              <a:rPr lang="en-US" baseline="0" dirty="0" smtClean="0"/>
              <a:t>                 </a:t>
            </a:r>
            <a:r>
              <a:rPr lang="en-US" dirty="0" smtClean="0"/>
              <a:t>reinforced will be given more attention, learned better, and performed more often.</a:t>
            </a:r>
            <a:endParaRPr lang="en-US" dirty="0"/>
          </a:p>
        </p:txBody>
      </p:sp>
      <p:sp>
        <p:nvSpPr>
          <p:cNvPr id="4" name="Slide Number Placeholder 3"/>
          <p:cNvSpPr>
            <a:spLocks noGrp="1"/>
          </p:cNvSpPr>
          <p:nvPr>
            <p:ph type="sldNum" sz="quarter" idx="5"/>
          </p:nvPr>
        </p:nvSpPr>
        <p:spPr/>
        <p:txBody>
          <a:bodyPr/>
          <a:lstStyle/>
          <a:p>
            <a:pPr>
              <a:defRPr/>
            </a:pPr>
            <a:fld id="{E3F0E23D-A060-4DB9-9DBB-BF4702F6227A}" type="slidenum">
              <a:rPr lang="en-US" smtClean="0"/>
              <a:pPr>
                <a:defRPr/>
              </a:pPr>
              <a:t>39</a:t>
            </a:fld>
            <a:endParaRPr lang="en-US" dirty="0"/>
          </a:p>
        </p:txBody>
      </p:sp>
    </p:spTree>
    <p:extLst>
      <p:ext uri="{BB962C8B-B14F-4D97-AF65-F5344CB8AC3E}">
        <p14:creationId xmlns:p14="http://schemas.microsoft.com/office/powerpoint/2010/main" val="2184585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pPr eaLnBrk="1" hangingPunct="1"/>
            <a:r>
              <a:rPr lang="en-US" dirty="0" smtClean="0">
                <a:cs typeface="Arial" charset="0"/>
              </a:rPr>
              <a:t>Because learning takes place on the job as well as prior to it, managers are concerned with how they can teach employees to behave in ways that most benefit the organization. Thus, managers will often attempt to “mold” individuals by guiding their learning in graduated steps, through a method called </a:t>
            </a:r>
            <a:r>
              <a:rPr lang="en-US" b="1" dirty="0" smtClean="0">
                <a:cs typeface="Arial" charset="0"/>
              </a:rPr>
              <a:t>shaping behavior</a:t>
            </a:r>
            <a:r>
              <a:rPr lang="en-US" dirty="0" smtClean="0">
                <a:cs typeface="Arial" charset="0"/>
              </a:rPr>
              <a:t>.</a:t>
            </a:r>
          </a:p>
          <a:p>
            <a:pPr eaLnBrk="1" hangingPunct="1"/>
            <a:endParaRPr lang="en-US" dirty="0" smtClean="0">
              <a:cs typeface="Arial" charset="0"/>
            </a:endParaRPr>
          </a:p>
          <a:p>
            <a:pPr eaLnBrk="1" hangingPunct="1"/>
            <a:r>
              <a:rPr lang="en-US" dirty="0" smtClean="0">
                <a:cs typeface="Arial" charset="0"/>
              </a:rPr>
              <a:t>Four ways to shape behavior include positive reinforcement, negative reinforcement, punishment, and extinction. When a behavior is followed by something pleasant, such as praising an employee for a job well done, it’s called </a:t>
            </a:r>
            <a:r>
              <a:rPr lang="en-US" i="1" dirty="0" smtClean="0">
                <a:cs typeface="Arial" charset="0"/>
              </a:rPr>
              <a:t>positive reinforcement. </a:t>
            </a:r>
            <a:r>
              <a:rPr lang="en-US" dirty="0" smtClean="0">
                <a:cs typeface="Arial" charset="0"/>
              </a:rPr>
              <a:t>Positive reinforcement increases the likelihood that the desired behavior will be repeated. Rewarding a response by eliminating or withdrawing something unpleasant</a:t>
            </a:r>
            <a:r>
              <a:rPr lang="en-US" baseline="0" dirty="0" smtClean="0">
                <a:cs typeface="Arial" charset="0"/>
              </a:rPr>
              <a:t> </a:t>
            </a:r>
            <a:r>
              <a:rPr lang="en-US" dirty="0" smtClean="0">
                <a:cs typeface="Arial" charset="0"/>
              </a:rPr>
              <a:t>is </a:t>
            </a:r>
            <a:r>
              <a:rPr lang="en-US" i="1" dirty="0" smtClean="0">
                <a:cs typeface="Arial" charset="0"/>
              </a:rPr>
              <a:t>negative reinforcement. </a:t>
            </a:r>
            <a:r>
              <a:rPr lang="en-US" dirty="0" smtClean="0">
                <a:cs typeface="Arial" charset="0"/>
              </a:rPr>
              <a:t>A manager who says, “I won’t dock your pay if you start getting to work on time” is using negative reinforcement. The desired behavior (getting to work on time) is being encouraged by the withdrawal of something unpleasant (the employee’s pay being docked). On the other hand, </a:t>
            </a:r>
            <a:r>
              <a:rPr lang="en-US" i="1" dirty="0" smtClean="0">
                <a:cs typeface="Arial" charset="0"/>
              </a:rPr>
              <a:t>punishment </a:t>
            </a:r>
            <a:r>
              <a:rPr lang="en-US" dirty="0" smtClean="0">
                <a:cs typeface="Arial" charset="0"/>
              </a:rPr>
              <a:t>penalizes undesirable behavior and will eliminate it. Suspending an employee for two days without pay for habitually coming to work late is an example of punishment. Finally, eliminating any reinforcement that’s maintaining a behavior is called </a:t>
            </a:r>
            <a:r>
              <a:rPr lang="en-US" i="1" dirty="0" smtClean="0">
                <a:cs typeface="Arial" charset="0"/>
              </a:rPr>
              <a:t>extinction. </a:t>
            </a:r>
            <a:r>
              <a:rPr lang="en-US" dirty="0" smtClean="0">
                <a:cs typeface="Arial" charset="0"/>
              </a:rPr>
              <a:t>When a behavior isn’t reinforced, it gradually disappears.</a:t>
            </a:r>
          </a:p>
        </p:txBody>
      </p:sp>
      <p:sp>
        <p:nvSpPr>
          <p:cNvPr id="4" name="Slide Number Placeholder 3"/>
          <p:cNvSpPr>
            <a:spLocks noGrp="1"/>
          </p:cNvSpPr>
          <p:nvPr>
            <p:ph type="sldNum" sz="quarter" idx="5"/>
          </p:nvPr>
        </p:nvSpPr>
        <p:spPr/>
        <p:txBody>
          <a:bodyPr/>
          <a:lstStyle/>
          <a:p>
            <a:pPr>
              <a:defRPr/>
            </a:pPr>
            <a:fld id="{AF92885A-56FB-4128-AF21-B06C073CA867}" type="slidenum">
              <a:rPr lang="en-US" smtClean="0"/>
              <a:pPr>
                <a:defRPr/>
              </a:pPr>
              <a:t>40</a:t>
            </a:fld>
            <a:endParaRPr lang="en-US" dirty="0"/>
          </a:p>
        </p:txBody>
      </p:sp>
    </p:spTree>
    <p:extLst>
      <p:ext uri="{BB962C8B-B14F-4D97-AF65-F5344CB8AC3E}">
        <p14:creationId xmlns:p14="http://schemas.microsoft.com/office/powerpoint/2010/main" val="3613404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eaLnBrk="1" hangingPunct="1"/>
            <a:r>
              <a:rPr lang="en-US" dirty="0" smtClean="0">
                <a:cs typeface="Arial" charset="0"/>
              </a:rPr>
              <a:t>There’s no consensus about the exact time span that Gen Y comprises, but most definitions include those individuals born from about 1982</a:t>
            </a:r>
            <a:r>
              <a:rPr lang="en-US" baseline="0" dirty="0" smtClean="0">
                <a:cs typeface="Arial" charset="0"/>
              </a:rPr>
              <a:t> </a:t>
            </a:r>
            <a:r>
              <a:rPr lang="en-US" dirty="0" smtClean="0">
                <a:cs typeface="Arial" charset="0"/>
              </a:rPr>
              <a:t>to 1997. One thing is for sure—they’re bringing new attitudes with them to the workplace. Gen Ys have grown up with an amazing array of experiences and opportunities. And they want their work life to provide that as well. Managing Gen Y workers presents some unique challenges. Conflicts and resentment can arise over issues such as appearance, technology, and management style.</a:t>
            </a: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02BE489F-B884-4F6E-A138-89746F61CA0B}" type="slidenum">
              <a:rPr lang="en-US" smtClean="0"/>
              <a:pPr>
                <a:defRPr/>
              </a:pPr>
              <a:t>41</a:t>
            </a:fld>
            <a:endParaRPr lang="en-US" dirty="0"/>
          </a:p>
        </p:txBody>
      </p:sp>
    </p:spTree>
    <p:extLst>
      <p:ext uri="{BB962C8B-B14F-4D97-AF65-F5344CB8AC3E}">
        <p14:creationId xmlns:p14="http://schemas.microsoft.com/office/powerpoint/2010/main" val="2992968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pPr eaLnBrk="1" hangingPunct="1"/>
            <a:r>
              <a:rPr lang="en-US" dirty="0" smtClean="0">
                <a:cs typeface="Arial" charset="0"/>
              </a:rPr>
              <a:t>Most managers dread having to deal with difficult employees. However, they can’t just ignore the problems. So, what can managers do to manage negative behavior in the workplace?</a:t>
            </a:r>
          </a:p>
          <a:p>
            <a:pPr eaLnBrk="1" hangingPunct="1"/>
            <a:endParaRPr lang="en-US" dirty="0" smtClean="0">
              <a:cs typeface="Arial" charset="0"/>
            </a:endParaRPr>
          </a:p>
          <a:p>
            <a:pPr eaLnBrk="1" hangingPunct="1"/>
            <a:r>
              <a:rPr lang="en-US" dirty="0" smtClean="0">
                <a:cs typeface="Arial" charset="0"/>
              </a:rPr>
              <a:t>The main thing is to recognize that it’s there. Pretending that negative behavior doesn’t exist or ignoring such misbehaviors will only confuse employees about what is expected and acceptable behavior. Although some debate among researchers questions whether preventive or responsive actions to negative behaviors are more effective, in reality, both are needed.  Preventing negative behaviors by carefully</a:t>
            </a:r>
            <a:r>
              <a:rPr lang="en-US" baseline="0" dirty="0" smtClean="0">
                <a:cs typeface="Arial" charset="0"/>
              </a:rPr>
              <a:t> </a:t>
            </a:r>
            <a:r>
              <a:rPr lang="en-US" dirty="0" smtClean="0">
                <a:cs typeface="Arial" charset="0"/>
              </a:rPr>
              <a:t>screening potential employees for certain personality traits and responding immediately and decisively to unacceptable negative behaviors can go a long way toward managing negative workplace behaviors. But it’s also important to pay attention to employee attitudes, because negativity will show up there as well. As we said earlier, when employees are dissatisfied with their jobs, they </a:t>
            </a:r>
            <a:r>
              <a:rPr lang="en-US" i="1" dirty="0" smtClean="0">
                <a:cs typeface="Arial" charset="0"/>
              </a:rPr>
              <a:t>will </a:t>
            </a:r>
            <a:r>
              <a:rPr lang="en-US" dirty="0" smtClean="0">
                <a:cs typeface="Arial" charset="0"/>
              </a:rPr>
              <a:t>respond somehow.</a:t>
            </a:r>
          </a:p>
        </p:txBody>
      </p:sp>
      <p:sp>
        <p:nvSpPr>
          <p:cNvPr id="4" name="Slide Number Placeholder 3"/>
          <p:cNvSpPr>
            <a:spLocks noGrp="1"/>
          </p:cNvSpPr>
          <p:nvPr>
            <p:ph type="sldNum" sz="quarter" idx="5"/>
          </p:nvPr>
        </p:nvSpPr>
        <p:spPr/>
        <p:txBody>
          <a:bodyPr/>
          <a:lstStyle/>
          <a:p>
            <a:pPr>
              <a:defRPr/>
            </a:pPr>
            <a:fld id="{BE21DF61-F0C8-4B8C-8CCB-C858933BD511}" type="slidenum">
              <a:rPr lang="en-US" smtClean="0"/>
              <a:pPr>
                <a:defRPr/>
              </a:pPr>
              <a:t>42</a:t>
            </a:fld>
            <a:endParaRPr lang="en-US" dirty="0"/>
          </a:p>
        </p:txBody>
      </p:sp>
    </p:spTree>
    <p:extLst>
      <p:ext uri="{BB962C8B-B14F-4D97-AF65-F5344CB8AC3E}">
        <p14:creationId xmlns:p14="http://schemas.microsoft.com/office/powerpoint/2010/main" val="3737356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43</a:t>
            </a:fld>
            <a:endParaRPr lang="en-US" dirty="0"/>
          </a:p>
        </p:txBody>
      </p:sp>
    </p:spTree>
    <p:extLst>
      <p:ext uri="{BB962C8B-B14F-4D97-AF65-F5344CB8AC3E}">
        <p14:creationId xmlns:p14="http://schemas.microsoft.com/office/powerpoint/2010/main" val="321774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The goals of OB are to </a:t>
            </a:r>
            <a:r>
              <a:rPr lang="en-US" i="1" dirty="0" smtClean="0">
                <a:cs typeface="Arial" charset="0"/>
              </a:rPr>
              <a:t>explain, predict, </a:t>
            </a:r>
            <a:r>
              <a:rPr lang="en-US" dirty="0" smtClean="0">
                <a:cs typeface="Arial" charset="0"/>
              </a:rPr>
              <a:t>and </a:t>
            </a:r>
            <a:r>
              <a:rPr lang="en-US" i="1" dirty="0" smtClean="0">
                <a:cs typeface="Arial" charset="0"/>
              </a:rPr>
              <a:t>influence </a:t>
            </a:r>
            <a:r>
              <a:rPr lang="en-US" dirty="0" smtClean="0">
                <a:cs typeface="Arial" charset="0"/>
              </a:rPr>
              <a:t>behavior. Managers need to be able to </a:t>
            </a:r>
            <a:r>
              <a:rPr lang="en-US" i="1" dirty="0" smtClean="0">
                <a:cs typeface="Arial" charset="0"/>
              </a:rPr>
              <a:t>explain </a:t>
            </a:r>
            <a:r>
              <a:rPr lang="en-US" dirty="0" smtClean="0">
                <a:cs typeface="Arial" charset="0"/>
              </a:rPr>
              <a:t>why employees engage in some behaviors rather than others, </a:t>
            </a:r>
            <a:r>
              <a:rPr lang="en-US" i="1" dirty="0" smtClean="0">
                <a:cs typeface="Arial" charset="0"/>
              </a:rPr>
              <a:t>predict </a:t>
            </a:r>
            <a:r>
              <a:rPr lang="en-US" dirty="0" smtClean="0">
                <a:cs typeface="Arial" charset="0"/>
              </a:rPr>
              <a:t>how employees will respond to various actions and decisions, and </a:t>
            </a:r>
            <a:r>
              <a:rPr lang="en-US" i="1" dirty="0" smtClean="0">
                <a:cs typeface="Arial" charset="0"/>
              </a:rPr>
              <a:t>influence </a:t>
            </a:r>
            <a:r>
              <a:rPr lang="en-US" dirty="0" smtClean="0">
                <a:cs typeface="Arial" charset="0"/>
              </a:rPr>
              <a:t>how employees behave.</a:t>
            </a:r>
          </a:p>
          <a:p>
            <a:pPr eaLnBrk="1" hangingPunct="1"/>
            <a:endParaRPr lang="en-US" dirty="0" smtClean="0">
              <a:cs typeface="Arial" charset="0"/>
            </a:endParaRPr>
          </a:p>
          <a:p>
            <a:pPr eaLnBrk="1" hangingPunct="1"/>
            <a:r>
              <a:rPr lang="en-US" dirty="0" smtClean="0">
                <a:cs typeface="Arial" charset="0"/>
              </a:rPr>
              <a:t>What employee behaviors are we specifically concerned with explaining, predicting, and influencing? Six important ones have been identified: employee productivity, absenteeism, turnover, organizational citizenship behavior (OCB), job satisfaction, and workplace misbehavior. </a:t>
            </a:r>
            <a:r>
              <a:rPr lang="en-US" b="1" dirty="0" smtClean="0">
                <a:cs typeface="Arial" charset="0"/>
              </a:rPr>
              <a:t>Employee productivity </a:t>
            </a:r>
            <a:r>
              <a:rPr lang="en-US" dirty="0" smtClean="0">
                <a:cs typeface="Arial" charset="0"/>
              </a:rPr>
              <a:t>is a performance measure of both efficiency and effectiveness. Managers want to know what factors will influence</a:t>
            </a:r>
            <a:r>
              <a:rPr lang="en-US" baseline="0" dirty="0" smtClean="0">
                <a:cs typeface="Arial" charset="0"/>
              </a:rPr>
              <a:t> </a:t>
            </a:r>
            <a:r>
              <a:rPr lang="en-US" dirty="0" smtClean="0">
                <a:cs typeface="Arial" charset="0"/>
              </a:rPr>
              <a:t>the efficiency and effectiveness of employees. </a:t>
            </a:r>
            <a:r>
              <a:rPr lang="en-US" b="1" dirty="0" smtClean="0">
                <a:cs typeface="Arial" charset="0"/>
              </a:rPr>
              <a:t>Absenteeism </a:t>
            </a:r>
            <a:r>
              <a:rPr lang="en-US" dirty="0" smtClean="0">
                <a:cs typeface="Arial" charset="0"/>
              </a:rPr>
              <a:t>is the failure to show up for work. It’s difficult for work to get done if employees don’t show up. </a:t>
            </a:r>
            <a:r>
              <a:rPr lang="en-US" b="1" dirty="0" smtClean="0">
                <a:cs typeface="Arial" charset="0"/>
              </a:rPr>
              <a:t>Turnover </a:t>
            </a:r>
            <a:r>
              <a:rPr lang="en-US" dirty="0" smtClean="0">
                <a:cs typeface="Arial" charset="0"/>
              </a:rPr>
              <a:t>is the voluntary and involuntary permanent withdrawal from an organization. It can be a problem because of increased recruiting, selection, and training costs and work disruptions.</a:t>
            </a:r>
          </a:p>
        </p:txBody>
      </p:sp>
      <p:sp>
        <p:nvSpPr>
          <p:cNvPr id="4" name="Slide Number Placeholder 3"/>
          <p:cNvSpPr>
            <a:spLocks noGrp="1"/>
          </p:cNvSpPr>
          <p:nvPr>
            <p:ph type="sldNum" sz="quarter" idx="5"/>
          </p:nvPr>
        </p:nvSpPr>
        <p:spPr/>
        <p:txBody>
          <a:bodyPr/>
          <a:lstStyle/>
          <a:p>
            <a:pPr>
              <a:defRPr/>
            </a:pPr>
            <a:fld id="{8778E5B7-1652-4444-A558-E56A2E44D873}" type="slidenum">
              <a:rPr lang="en-US" smtClean="0"/>
              <a:pPr>
                <a:defRPr/>
              </a:pPr>
              <a:t>6</a:t>
            </a:fld>
            <a:endParaRPr lang="en-US" dirty="0"/>
          </a:p>
        </p:txBody>
      </p:sp>
    </p:spTree>
    <p:extLst>
      <p:ext uri="{BB962C8B-B14F-4D97-AF65-F5344CB8AC3E}">
        <p14:creationId xmlns:p14="http://schemas.microsoft.com/office/powerpoint/2010/main" val="170937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b="1" dirty="0" smtClean="0">
                <a:cs typeface="Arial" charset="0"/>
              </a:rPr>
              <a:t>Organizational citizenship behavior (OCB) </a:t>
            </a:r>
            <a:r>
              <a:rPr lang="en-US" dirty="0" smtClean="0">
                <a:cs typeface="Arial" charset="0"/>
              </a:rPr>
              <a:t>is discretionary behavior that’s not part of an employee’s formal job requirements but promotes the effective functioning of the organization.</a:t>
            </a:r>
          </a:p>
          <a:p>
            <a:pPr eaLnBrk="1" hangingPunct="1"/>
            <a:endParaRPr lang="en-US" dirty="0" smtClean="0">
              <a:cs typeface="Arial" charset="0"/>
            </a:endParaRPr>
          </a:p>
          <a:p>
            <a:pPr eaLnBrk="1" hangingPunct="1"/>
            <a:r>
              <a:rPr lang="en-US" b="1" dirty="0" smtClean="0">
                <a:cs typeface="Arial" charset="0"/>
              </a:rPr>
              <a:t>Job satisfaction </a:t>
            </a:r>
            <a:r>
              <a:rPr lang="en-US" dirty="0" smtClean="0">
                <a:cs typeface="Arial" charset="0"/>
              </a:rPr>
              <a:t>refers to an employee’s general attitude toward his or her job. Although job satisfaction is an attitude rather than a behavior, it’s an outcome that concerns many managers because satisfied employees are more likely to show up for work, have higher levels of performance, and stay with an organization.</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4233C218-12DC-4BD9-B638-9571B66445E3}" type="slidenum">
              <a:rPr lang="en-US" smtClean="0"/>
              <a:pPr>
                <a:defRPr/>
              </a:pPr>
              <a:t>7</a:t>
            </a:fld>
            <a:endParaRPr lang="en-US" dirty="0"/>
          </a:p>
        </p:txBody>
      </p:sp>
    </p:spTree>
    <p:extLst>
      <p:ext uri="{BB962C8B-B14F-4D97-AF65-F5344CB8AC3E}">
        <p14:creationId xmlns:p14="http://schemas.microsoft.com/office/powerpoint/2010/main" val="198620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b="1" dirty="0" smtClean="0">
                <a:cs typeface="Arial" charset="0"/>
              </a:rPr>
              <a:t>Workplace misbehavior </a:t>
            </a:r>
            <a:r>
              <a:rPr lang="en-US" dirty="0" smtClean="0">
                <a:cs typeface="Arial" charset="0"/>
              </a:rPr>
              <a:t>is any intentional employee behavior that is potentially harmful to the organization or individuals within the organization. Workplace misbehavior shows up in organizations in four ways: deviance, aggression, antisocial behavior, and violence.  Such behaviors can range from playing loud music just to irritate coworkers to verbal aggression to sabotaging work, all of which can create</a:t>
            </a:r>
            <a:r>
              <a:rPr lang="en-US" baseline="0" dirty="0" smtClean="0">
                <a:cs typeface="Arial" charset="0"/>
              </a:rPr>
              <a:t> </a:t>
            </a:r>
            <a:r>
              <a:rPr lang="en-US" dirty="0" smtClean="0">
                <a:cs typeface="Arial" charset="0"/>
              </a:rPr>
              <a:t>havoc in any organization.</a:t>
            </a:r>
          </a:p>
        </p:txBody>
      </p:sp>
      <p:sp>
        <p:nvSpPr>
          <p:cNvPr id="4" name="Slide Number Placeholder 3"/>
          <p:cNvSpPr>
            <a:spLocks noGrp="1"/>
          </p:cNvSpPr>
          <p:nvPr>
            <p:ph type="sldNum" sz="quarter" idx="5"/>
          </p:nvPr>
        </p:nvSpPr>
        <p:spPr/>
        <p:txBody>
          <a:bodyPr/>
          <a:lstStyle/>
          <a:p>
            <a:pPr>
              <a:defRPr/>
            </a:pPr>
            <a:fld id="{11BA47C2-FC89-4959-AEDD-E949E6454327}" type="slidenum">
              <a:rPr lang="en-US" smtClean="0"/>
              <a:pPr>
                <a:defRPr/>
              </a:pPr>
              <a:t>8</a:t>
            </a:fld>
            <a:endParaRPr lang="en-US" dirty="0"/>
          </a:p>
        </p:txBody>
      </p:sp>
    </p:spTree>
    <p:extLst>
      <p:ext uri="{BB962C8B-B14F-4D97-AF65-F5344CB8AC3E}">
        <p14:creationId xmlns:p14="http://schemas.microsoft.com/office/powerpoint/2010/main" val="32947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b="1" dirty="0" smtClean="0">
                <a:cs typeface="Arial" charset="0"/>
              </a:rPr>
              <a:t>Attitudes </a:t>
            </a:r>
            <a:r>
              <a:rPr lang="en-US" dirty="0" smtClean="0">
                <a:cs typeface="Arial" charset="0"/>
              </a:rPr>
              <a:t>are evaluative statements—favorable or unfavorable—concerning objects, people, or events. They reflect how an individual feels about something. When a person says, “I like my job,” he or she is expressing an attitude about work. An attitude is made up of three components: cognition, affect, and behavior.</a:t>
            </a:r>
          </a:p>
        </p:txBody>
      </p:sp>
      <p:sp>
        <p:nvSpPr>
          <p:cNvPr id="4" name="Slide Number Placeholder 3"/>
          <p:cNvSpPr>
            <a:spLocks noGrp="1"/>
          </p:cNvSpPr>
          <p:nvPr>
            <p:ph type="sldNum" sz="quarter" idx="5"/>
          </p:nvPr>
        </p:nvSpPr>
        <p:spPr/>
        <p:txBody>
          <a:bodyPr/>
          <a:lstStyle/>
          <a:p>
            <a:pPr>
              <a:defRPr/>
            </a:pPr>
            <a:fld id="{9A94B834-366A-4CDC-BE11-41DD9F4472E2}" type="slidenum">
              <a:rPr lang="en-US" smtClean="0"/>
              <a:pPr>
                <a:defRPr/>
              </a:pPr>
              <a:t>9</a:t>
            </a:fld>
            <a:endParaRPr lang="en-US" dirty="0"/>
          </a:p>
        </p:txBody>
      </p:sp>
    </p:spTree>
    <p:extLst>
      <p:ext uri="{BB962C8B-B14F-4D97-AF65-F5344CB8AC3E}">
        <p14:creationId xmlns:p14="http://schemas.microsoft.com/office/powerpoint/2010/main" val="2260934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cognitive component </a:t>
            </a:r>
            <a:r>
              <a:rPr lang="en-US" dirty="0" smtClean="0">
                <a:cs typeface="Arial" charset="0"/>
              </a:rPr>
              <a:t>of an attitude refers to the beliefs, opinions, knowledge, or information held by a person (for instance, the belief that “discrimination is wrong”). The </a:t>
            </a:r>
            <a:r>
              <a:rPr lang="en-US" b="1" dirty="0" smtClean="0">
                <a:cs typeface="Arial" charset="0"/>
              </a:rPr>
              <a:t>affective component </a:t>
            </a:r>
            <a:r>
              <a:rPr lang="en-US" dirty="0" smtClean="0">
                <a:cs typeface="Arial" charset="0"/>
              </a:rPr>
              <a:t>of an attitude is the emotional or feeling part of an attitude. Using our example, this component would be reflected by the statement, “I don’t like Pat because he discriminates against minorities.” Finally, affect can lead</a:t>
            </a:r>
            <a:r>
              <a:rPr lang="en-US" baseline="0" dirty="0" smtClean="0">
                <a:cs typeface="Arial" charset="0"/>
              </a:rPr>
              <a:t> </a:t>
            </a:r>
            <a:r>
              <a:rPr lang="en-US" dirty="0" smtClean="0">
                <a:cs typeface="Arial" charset="0"/>
              </a:rPr>
              <a:t>to behavioral outcomes. The </a:t>
            </a:r>
            <a:r>
              <a:rPr lang="en-US" b="1" dirty="0" smtClean="0">
                <a:cs typeface="Arial" charset="0"/>
              </a:rPr>
              <a:t>behavioral component </a:t>
            </a:r>
            <a:r>
              <a:rPr lang="en-US" dirty="0" smtClean="0">
                <a:cs typeface="Arial" charset="0"/>
              </a:rPr>
              <a:t>of an attitude refers to an intention to behave in a certain way toward someone or something.</a:t>
            </a:r>
          </a:p>
        </p:txBody>
      </p:sp>
      <p:sp>
        <p:nvSpPr>
          <p:cNvPr id="4" name="Slide Number Placeholder 3"/>
          <p:cNvSpPr>
            <a:spLocks noGrp="1"/>
          </p:cNvSpPr>
          <p:nvPr>
            <p:ph type="sldNum" sz="quarter" idx="5"/>
          </p:nvPr>
        </p:nvSpPr>
        <p:spPr/>
        <p:txBody>
          <a:bodyPr/>
          <a:lstStyle/>
          <a:p>
            <a:pPr>
              <a:defRPr/>
            </a:pPr>
            <a:fld id="{968123DB-8115-406B-B1E3-53947B9C8BA3}" type="slidenum">
              <a:rPr lang="en-US" smtClean="0"/>
              <a:pPr>
                <a:defRPr/>
              </a:pPr>
              <a:t>10</a:t>
            </a:fld>
            <a:endParaRPr lang="en-US" dirty="0"/>
          </a:p>
        </p:txBody>
      </p:sp>
    </p:spTree>
    <p:extLst>
      <p:ext uri="{BB962C8B-B14F-4D97-AF65-F5344CB8AC3E}">
        <p14:creationId xmlns:p14="http://schemas.microsoft.com/office/powerpoint/2010/main" val="404324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smtClean="0">
                <a:cs typeface="Arial" charset="0"/>
              </a:rPr>
              <a:t>The </a:t>
            </a:r>
            <a:r>
              <a:rPr lang="en-US" b="1" dirty="0" smtClean="0">
                <a:cs typeface="Arial" charset="0"/>
              </a:rPr>
              <a:t>cognitive component </a:t>
            </a:r>
            <a:r>
              <a:rPr lang="en-US" dirty="0" smtClean="0">
                <a:cs typeface="Arial" charset="0"/>
              </a:rPr>
              <a:t>of an attitude refers to the beliefs, opinions, knowledge, or information held by a person (for instance, the belief that “discrimination is wrong”). The </a:t>
            </a:r>
            <a:r>
              <a:rPr lang="en-US" b="1" dirty="0" smtClean="0">
                <a:cs typeface="Arial" charset="0"/>
              </a:rPr>
              <a:t>affective component </a:t>
            </a:r>
            <a:r>
              <a:rPr lang="en-US" dirty="0" smtClean="0">
                <a:cs typeface="Arial" charset="0"/>
              </a:rPr>
              <a:t>of an attitude is the emotional or feeling part of an attitude. Using our example, this component would be reflected by the statement, “I don’t like Pat because he discriminates against minorities.” Finally, affect can lead</a:t>
            </a:r>
            <a:r>
              <a:rPr lang="en-US" baseline="0" dirty="0" smtClean="0">
                <a:cs typeface="Arial" charset="0"/>
              </a:rPr>
              <a:t> </a:t>
            </a:r>
            <a:r>
              <a:rPr lang="en-US" dirty="0" smtClean="0">
                <a:cs typeface="Arial" charset="0"/>
              </a:rPr>
              <a:t>to behavioral outcomes. The </a:t>
            </a:r>
            <a:r>
              <a:rPr lang="en-US" b="1" dirty="0" smtClean="0">
                <a:cs typeface="Arial" charset="0"/>
              </a:rPr>
              <a:t>behavioral component </a:t>
            </a:r>
            <a:r>
              <a:rPr lang="en-US" dirty="0" smtClean="0">
                <a:cs typeface="Arial" charset="0"/>
              </a:rPr>
              <a:t>of an attitude refers to an intention to behave in a certain way toward someone or something.</a:t>
            </a:r>
          </a:p>
        </p:txBody>
      </p:sp>
      <p:sp>
        <p:nvSpPr>
          <p:cNvPr id="4" name="Slide Number Placeholder 3"/>
          <p:cNvSpPr>
            <a:spLocks noGrp="1"/>
          </p:cNvSpPr>
          <p:nvPr>
            <p:ph type="sldNum" sz="quarter" idx="5"/>
          </p:nvPr>
        </p:nvSpPr>
        <p:spPr/>
        <p:txBody>
          <a:bodyPr/>
          <a:lstStyle/>
          <a:p>
            <a:pPr>
              <a:defRPr/>
            </a:pPr>
            <a:fld id="{968123DB-8115-406B-B1E3-53947B9C8BA3}" type="slidenum">
              <a:rPr lang="en-US" smtClean="0"/>
              <a:pPr>
                <a:defRPr/>
              </a:pPr>
              <a:t>11</a:t>
            </a:fld>
            <a:endParaRPr lang="en-US" dirty="0"/>
          </a:p>
        </p:txBody>
      </p:sp>
    </p:spTree>
    <p:extLst>
      <p:ext uri="{BB962C8B-B14F-4D97-AF65-F5344CB8AC3E}">
        <p14:creationId xmlns:p14="http://schemas.microsoft.com/office/powerpoint/2010/main" val="237103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15-</a:t>
            </a:r>
            <a:fld id="{20D965B9-3745-4BF8-8300-0EFF9F5E3E98}"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15-</a:t>
            </a:r>
            <a:fld id="{7E9E6990-A6CB-4EEE-86E6-A58E414831E2}"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3551"/>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99FBA25-51A3-490A-A75D-4F39B78E2B20}"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normAutofit/>
          </a:bodyPr>
          <a:lstStyle/>
          <a:p>
            <a:endParaRPr lang="en-US" dirty="0"/>
          </a:p>
        </p:txBody>
      </p:sp>
      <p:sp>
        <p:nvSpPr>
          <p:cNvPr id="12"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tx1"/>
                </a:solidFill>
              </a:rPr>
              <a:t> </a:t>
            </a:r>
            <a:endParaRPr lang="en-US" sz="1200" b="1" dirty="0">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94CD865-FD74-4610-845E-74B68D503179}"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5DBA9A5-968D-4918-9CC8-1260D93E62BA}"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21F5EEC-BA0D-436B-A652-EECEEB8EE93C}"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FE3BD005-AB84-4752-AA86-C274A68CB7FF}" type="datetime4">
              <a:rPr lang="en-US" smtClean="0"/>
              <a:t>September 13, 2016</a:t>
            </a:fld>
            <a:endParaRPr lang="en-US" dirty="0"/>
          </a:p>
        </p:txBody>
      </p:sp>
      <p:sp>
        <p:nvSpPr>
          <p:cNvPr id="8" name="Footer Placeholder 7"/>
          <p:cNvSpPr>
            <a:spLocks noGrp="1"/>
          </p:cNvSpPr>
          <p:nvPr>
            <p:ph type="ftr" sz="quarter" idx="11"/>
          </p:nvPr>
        </p:nvSpPr>
        <p:spPr/>
        <p:txBody>
          <a:bodyPr/>
          <a:lstStyle/>
          <a:p>
            <a:r>
              <a:rPr lang="en-US" dirty="0" smtClean="0"/>
              <a:t>Copyright © 2016 Pearson Education, Inc.</a:t>
            </a:r>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AF93DB98-D818-4A43-8DE9-D75DE8B8A4D5}" type="datetime4">
              <a:rPr lang="en-US" smtClean="0"/>
              <a:t>September 13, 2016</a:t>
            </a:fld>
            <a:endParaRPr lang="en-US" dirty="0"/>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403C09E6-EFCF-44BB-A16A-FE860821C307}" type="datetime4">
              <a:rPr lang="en-US" smtClean="0"/>
              <a:t>September 13, 2016</a:t>
            </a:fld>
            <a:endParaRPr lang="en-US" dirty="0"/>
          </a:p>
        </p:txBody>
      </p:sp>
      <p:sp>
        <p:nvSpPr>
          <p:cNvPr id="3" name="Footer Placeholder 2"/>
          <p:cNvSpPr>
            <a:spLocks noGrp="1"/>
          </p:cNvSpPr>
          <p:nvPr>
            <p:ph type="ftr" sz="quarter" idx="11"/>
          </p:nvPr>
        </p:nvSpPr>
        <p:spPr/>
        <p:txBody>
          <a:bodyPr/>
          <a:lstStyle/>
          <a:p>
            <a:r>
              <a:rPr lang="en-US" dirty="0" smtClean="0"/>
              <a:t>Copyright © 2016 Pearson Education, Inc.</a:t>
            </a:r>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EDC062F-EC01-4D85-BA1C-C78068FBC7D6}"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DE35ED5-E652-4849-ADE4-D1E301727523}" type="datetime4">
              <a:rPr lang="en-US" smtClean="0"/>
              <a:t>September 13, 2016</a:t>
            </a:fld>
            <a:endParaRPr lang="en-US" dirty="0"/>
          </a:p>
        </p:txBody>
      </p:sp>
      <p:sp>
        <p:nvSpPr>
          <p:cNvPr id="6" name="Footer Placeholder 5"/>
          <p:cNvSpPr>
            <a:spLocks noGrp="1"/>
          </p:cNvSpPr>
          <p:nvPr>
            <p:ph type="ftr" sz="quarter" idx="11"/>
          </p:nvPr>
        </p:nvSpPr>
        <p:spPr/>
        <p:txBody>
          <a:bodyPr/>
          <a:lstStyle/>
          <a:p>
            <a:r>
              <a:rPr lang="en-US" dirty="0"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71D30-0732-4711-BF39-2B85E9219DEE}"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AC484A-01C0-4A20-9075-A196178B7F22}" type="datetime4">
              <a:rPr lang="en-US" smtClean="0"/>
              <a:t>September 13, 2016</a:t>
            </a:fld>
            <a:endParaRPr lang="en-US" dirty="0"/>
          </a:p>
        </p:txBody>
      </p:sp>
      <p:sp>
        <p:nvSpPr>
          <p:cNvPr id="5" name="Footer Placeholder 4"/>
          <p:cNvSpPr>
            <a:spLocks noGrp="1"/>
          </p:cNvSpPr>
          <p:nvPr>
            <p:ph type="ftr" sz="quarter" idx="11"/>
          </p:nvPr>
        </p:nvSpPr>
        <p:spPr/>
        <p:txBody>
          <a:bodyPr/>
          <a:lstStyle/>
          <a:p>
            <a:r>
              <a:rPr lang="en-US" dirty="0"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15-</a:t>
            </a:r>
            <a:fld id="{6E370DDC-2A32-4FC4-9113-D07530F68147}" type="slidenum">
              <a:rPr lang="en-US" sz="1200" b="1">
                <a:solidFill>
                  <a:schemeClr val="bg1"/>
                </a:solidFill>
              </a:rPr>
              <a:pPr eaLnBrk="0" hangingPunct="0">
                <a:spcBef>
                  <a:spcPct val="50000"/>
                </a:spcBef>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a:solidFill>
                  <a:schemeClr val="bg1"/>
                </a:solidFill>
              </a:rPr>
              <a:t>15-</a:t>
            </a:r>
            <a:fld id="{1646E206-9C30-4783-A21B-B12EE671D5CE}" type="slidenum">
              <a:rPr lang="en-US" sz="1200" b="1">
                <a:solidFill>
                  <a:schemeClr val="bg1"/>
                </a:solidFill>
              </a:rPr>
              <a:pPr eaLnBrk="0" hangingPunct="0">
                <a:spcBef>
                  <a:spcPct val="50000"/>
                </a:spcBef>
              </a:pPr>
              <a:t>‹#›</a:t>
            </a:fld>
            <a:r>
              <a:rPr lang="en-US" sz="1200" b="1" dirty="0">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6EEF6AE0-D4D1-4178-B571-E6D29B3B529E}" type="datetime4">
              <a:rPr lang="en-US" smtClean="0"/>
              <a:t>September 13, 2016</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dirty="0"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6JONMYxaZ_s" TargetMode="External"/><Relationship Id="rId2" Type="http://schemas.openxmlformats.org/officeDocument/2006/relationships/hyperlink" Target="http://www.youtube.com/watch?v=vJG698U2Mvo" TargetMode="External"/><Relationship Id="rId1" Type="http://schemas.openxmlformats.org/officeDocument/2006/relationships/slideLayout" Target="../slideLayouts/slideLayout26.xml"/><Relationship Id="rId5" Type="http://schemas.openxmlformats.org/officeDocument/2006/relationships/hyperlink" Target="http://www.youtube.com/watch?v=BnPbT3wgfG8" TargetMode="External"/><Relationship Id="rId4" Type="http://schemas.openxmlformats.org/officeDocument/2006/relationships/hyperlink" Target="http://www.youtube.com/watch?v=LsBWLHc2ezY"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572000" y="1676400"/>
            <a:ext cx="4038600" cy="1524000"/>
          </a:xfrm>
        </p:spPr>
        <p:txBody>
          <a:bodyPr>
            <a:normAutofit fontScale="90000"/>
          </a:bodyPr>
          <a:lstStyle/>
          <a:p>
            <a:r>
              <a:rPr lang="en-US" dirty="0" err="1" smtClean="0">
                <a:latin typeface="HelveticaNeue-Light"/>
              </a:rPr>
              <a:t>Antecedentes</a:t>
            </a:r>
            <a:r>
              <a:rPr lang="en-US" dirty="0" smtClean="0">
                <a:latin typeface="HelveticaNeue-Light"/>
              </a:rPr>
              <a:t> </a:t>
            </a:r>
            <a:r>
              <a:rPr lang="en-US" dirty="0" err="1" smtClean="0">
                <a:latin typeface="HelveticaNeue-Light"/>
              </a:rPr>
              <a:t>individuais</a:t>
            </a:r>
            <a:r>
              <a:rPr lang="en-US" dirty="0" smtClean="0">
                <a:latin typeface="HelveticaNeue-Light"/>
              </a:rPr>
              <a:t> do </a:t>
            </a:r>
            <a:r>
              <a:rPr lang="en-US" dirty="0" err="1" smtClean="0">
                <a:latin typeface="HelveticaNeue-Light"/>
              </a:rPr>
              <a:t>comportamento</a:t>
            </a:r>
            <a:r>
              <a:rPr lang="en-US" dirty="0" smtClean="0">
                <a:latin typeface="HelveticaNeue-Light"/>
              </a:rPr>
              <a:t> </a:t>
            </a:r>
            <a:r>
              <a:rPr lang="en-US" dirty="0" err="1" smtClean="0">
                <a:latin typeface="HelveticaNeue-Light"/>
              </a:rPr>
              <a:t>organizacional</a:t>
            </a:r>
            <a:endParaRPr lang="en-US" dirty="0">
              <a:latin typeface="HelveticaNeue-Light"/>
            </a:endParaRPr>
          </a:p>
        </p:txBody>
      </p:sp>
      <p:pic>
        <p:nvPicPr>
          <p:cNvPr id="6" name="Picture 5" descr="cover robbins 13e.emf"/>
          <p:cNvPicPr>
            <a:picLocks noChangeAspect="1"/>
          </p:cNvPicPr>
          <p:nvPr/>
        </p:nvPicPr>
        <p:blipFill>
          <a:blip r:embed="rId2" cstate="print"/>
          <a:stretch>
            <a:fillRect/>
          </a:stretch>
        </p:blipFill>
        <p:spPr>
          <a:xfrm>
            <a:off x="381000" y="762000"/>
            <a:ext cx="3749918" cy="4820291"/>
          </a:xfrm>
          <a:prstGeom prst="rect">
            <a:avLst/>
          </a:prstGeom>
        </p:spPr>
      </p:pic>
      <p:sp>
        <p:nvSpPr>
          <p:cNvPr id="7" name="Footer Placeholder 6"/>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8" name="Oval 7"/>
          <p:cNvSpPr/>
          <p:nvPr/>
        </p:nvSpPr>
        <p:spPr>
          <a:xfrm>
            <a:off x="7162800" y="3886200"/>
            <a:ext cx="16764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15</a:t>
            </a:r>
            <a:endParaRPr lang="en-US" sz="5400" dirty="0">
              <a:solidFill>
                <a:schemeClr val="tx1"/>
              </a:solidFill>
            </a:endParaRPr>
          </a:p>
        </p:txBody>
      </p:sp>
      <p:sp>
        <p:nvSpPr>
          <p:cNvPr id="9" name="TextBox 8"/>
          <p:cNvSpPr txBox="1"/>
          <p:nvPr/>
        </p:nvSpPr>
        <p:spPr>
          <a:xfrm>
            <a:off x="8382000" y="6477000"/>
            <a:ext cx="718131" cy="261610"/>
          </a:xfrm>
          <a:prstGeom prst="rect">
            <a:avLst/>
          </a:prstGeom>
          <a:noFill/>
        </p:spPr>
        <p:txBody>
          <a:bodyPr wrap="square" rtlCol="0">
            <a:spAutoFit/>
          </a:bodyPr>
          <a:lstStyle/>
          <a:p>
            <a:r>
              <a:rPr lang="en-US" sz="1100" dirty="0" smtClean="0"/>
              <a:t>15 - 1</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8153400" y="6488668"/>
            <a:ext cx="794331" cy="261610"/>
          </a:xfrm>
          <a:prstGeom prst="rect">
            <a:avLst/>
          </a:prstGeom>
          <a:noFill/>
        </p:spPr>
        <p:txBody>
          <a:bodyPr wrap="square" rtlCol="0">
            <a:spAutoFit/>
          </a:bodyPr>
          <a:lstStyle/>
          <a:p>
            <a:r>
              <a:rPr lang="en-US" sz="1100" dirty="0" smtClean="0"/>
              <a:t>15 - 10</a:t>
            </a:r>
            <a:endParaRPr lang="en-US" sz="1100" dirty="0"/>
          </a:p>
        </p:txBody>
      </p:sp>
      <p:sp>
        <p:nvSpPr>
          <p:cNvPr id="7" name="Title 6"/>
          <p:cNvSpPr>
            <a:spLocks noGrp="1"/>
          </p:cNvSpPr>
          <p:nvPr>
            <p:ph type="title"/>
          </p:nvPr>
        </p:nvSpPr>
        <p:spPr>
          <a:xfrm>
            <a:off x="685800" y="274638"/>
            <a:ext cx="7772400" cy="1143000"/>
          </a:xfrm>
        </p:spPr>
        <p:txBody>
          <a:bodyPr>
            <a:normAutofit fontScale="90000"/>
          </a:bodyPr>
          <a:lstStyle/>
          <a:p>
            <a:r>
              <a:rPr lang="pt-PT" dirty="0" smtClean="0"/>
              <a:t>Atitudes e desempenho no trabalho</a:t>
            </a:r>
            <a:endParaRPr lang="pt-PT" dirty="0"/>
          </a:p>
        </p:txBody>
      </p:sp>
      <p:sp>
        <p:nvSpPr>
          <p:cNvPr id="9"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endParaRPr lang="pt-PT" sz="2400" b="1" dirty="0" smtClean="0"/>
          </a:p>
          <a:p>
            <a:pPr marL="342900" indent="-342900" algn="just" eaLnBrk="0" hangingPunct="0">
              <a:spcBef>
                <a:spcPct val="20000"/>
              </a:spcBef>
              <a:buFont typeface="Arial" charset="0"/>
              <a:buChar char="•"/>
            </a:pPr>
            <a:r>
              <a:rPr lang="pt-PT" sz="2400" b="1" dirty="0" smtClean="0"/>
              <a:t>Componente Cognitiva – </a:t>
            </a:r>
            <a:r>
              <a:rPr lang="pt-PT" sz="2400" dirty="0" smtClean="0"/>
              <a:t>constituinte das atitudes relacionada com as </a:t>
            </a:r>
            <a:r>
              <a:rPr lang="pt-PT" sz="2400" u="sng" dirty="0" smtClean="0"/>
              <a:t>crenças</a:t>
            </a:r>
            <a:r>
              <a:rPr lang="pt-PT" sz="2400" dirty="0" smtClean="0"/>
              <a:t>, </a:t>
            </a:r>
            <a:r>
              <a:rPr lang="pt-PT" sz="2400" u="sng" dirty="0" smtClean="0"/>
              <a:t>opiniões</a:t>
            </a:r>
            <a:r>
              <a:rPr lang="pt-PT" sz="2400" dirty="0" smtClean="0"/>
              <a:t>,  </a:t>
            </a:r>
            <a:r>
              <a:rPr lang="pt-PT" sz="2400" u="sng" dirty="0" smtClean="0"/>
              <a:t>conhecimento</a:t>
            </a:r>
            <a:r>
              <a:rPr lang="pt-PT" sz="2400" dirty="0" smtClean="0"/>
              <a:t> ou </a:t>
            </a:r>
            <a:r>
              <a:rPr lang="pt-PT" sz="2400" u="sng" dirty="0" smtClean="0"/>
              <a:t>informação</a:t>
            </a:r>
            <a:r>
              <a:rPr lang="pt-PT" sz="2400" dirty="0" smtClean="0"/>
              <a:t> detida por uma pessoa.</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Componente Afetiva - </a:t>
            </a:r>
            <a:r>
              <a:rPr lang="pt-PT" sz="2400" dirty="0" smtClean="0"/>
              <a:t>constituinte das atitudes relacionada com a parte </a:t>
            </a:r>
            <a:r>
              <a:rPr lang="pt-PT" sz="2400" u="sng" dirty="0" smtClean="0"/>
              <a:t>emocional</a:t>
            </a:r>
            <a:r>
              <a:rPr lang="pt-PT" sz="2400" dirty="0" smtClean="0"/>
              <a:t> ou </a:t>
            </a:r>
            <a:r>
              <a:rPr lang="pt-PT" sz="2400" u="sng" dirty="0" smtClean="0"/>
              <a:t>sentimental</a:t>
            </a:r>
            <a:r>
              <a:rPr lang="pt-PT" sz="2400" dirty="0" smtClean="0"/>
              <a:t>.</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Componente Comportamental - </a:t>
            </a:r>
            <a:r>
              <a:rPr lang="pt-PT" sz="2400" dirty="0" smtClean="0"/>
              <a:t>constituinte das atitudes relacionada com a </a:t>
            </a:r>
            <a:r>
              <a:rPr lang="pt-PT" sz="2400" u="sng" dirty="0" smtClean="0"/>
              <a:t>intenção de se comportar de uma determinada forma</a:t>
            </a:r>
            <a:r>
              <a:rPr lang="pt-PT" sz="2400" dirty="0" smtClean="0"/>
              <a:t> em relação a algo ou alguém.</a:t>
            </a:r>
            <a:endParaRPr lang="pt-PT"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8153400" y="6488668"/>
            <a:ext cx="794331" cy="261610"/>
          </a:xfrm>
          <a:prstGeom prst="rect">
            <a:avLst/>
          </a:prstGeom>
          <a:noFill/>
        </p:spPr>
        <p:txBody>
          <a:bodyPr wrap="square" rtlCol="0">
            <a:spAutoFit/>
          </a:bodyPr>
          <a:lstStyle/>
          <a:p>
            <a:r>
              <a:rPr lang="en-US" sz="1100" dirty="0" smtClean="0"/>
              <a:t>15 - 10</a:t>
            </a:r>
            <a:endParaRPr lang="en-US" sz="1100" dirty="0"/>
          </a:p>
        </p:txBody>
      </p:sp>
      <p:sp>
        <p:nvSpPr>
          <p:cNvPr id="7" name="Title 6"/>
          <p:cNvSpPr>
            <a:spLocks noGrp="1"/>
          </p:cNvSpPr>
          <p:nvPr>
            <p:ph type="title"/>
          </p:nvPr>
        </p:nvSpPr>
        <p:spPr>
          <a:xfrm>
            <a:off x="685800" y="274638"/>
            <a:ext cx="7772400" cy="1143000"/>
          </a:xfrm>
        </p:spPr>
        <p:txBody>
          <a:bodyPr>
            <a:normAutofit/>
          </a:bodyPr>
          <a:lstStyle/>
          <a:p>
            <a:pPr algn="ctr"/>
            <a:r>
              <a:rPr lang="pt-PT" dirty="0" smtClean="0"/>
              <a:t>Exemplo de atitudes</a:t>
            </a:r>
            <a:endParaRPr lang="pt-PT" dirty="0"/>
          </a:p>
        </p:txBody>
      </p:sp>
      <p:sp>
        <p:nvSpPr>
          <p:cNvPr id="9" name="Rectangle 3"/>
          <p:cNvSpPr txBox="1">
            <a:spLocks/>
          </p:cNvSpPr>
          <p:nvPr/>
        </p:nvSpPr>
        <p:spPr bwMode="auto">
          <a:xfrm>
            <a:off x="990600" y="1752600"/>
            <a:ext cx="7620000" cy="3606448"/>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endParaRPr lang="pt-PT" sz="2400" b="1" dirty="0" smtClean="0"/>
          </a:p>
          <a:p>
            <a:pPr marL="342900" indent="-342900" algn="just" eaLnBrk="0" hangingPunct="0">
              <a:spcBef>
                <a:spcPct val="20000"/>
              </a:spcBef>
              <a:buFont typeface="Arial" charset="0"/>
              <a:buChar char="•"/>
            </a:pPr>
            <a:r>
              <a:rPr lang="pt-PT" sz="2400" b="1" dirty="0" smtClean="0"/>
              <a:t>Satisfação no trabalho</a:t>
            </a:r>
          </a:p>
          <a:p>
            <a:pPr marL="342900" indent="-342900" algn="just" eaLnBrk="0" hangingPunct="0">
              <a:spcBef>
                <a:spcPct val="20000"/>
              </a:spcBef>
              <a:buFont typeface="Arial" charset="0"/>
              <a:buChar char="•"/>
            </a:pPr>
            <a:r>
              <a:rPr lang="pt-PT" sz="2400" b="1" dirty="0" smtClean="0"/>
              <a:t>Envolvimento no trabalho</a:t>
            </a:r>
          </a:p>
          <a:p>
            <a:pPr marL="342900" indent="-342900" algn="just" eaLnBrk="0" hangingPunct="0">
              <a:spcBef>
                <a:spcPct val="20000"/>
              </a:spcBef>
              <a:buFont typeface="Arial" charset="0"/>
              <a:buChar char="•"/>
            </a:pPr>
            <a:r>
              <a:rPr lang="pt-PT" sz="2400" b="1" dirty="0" smtClean="0"/>
              <a:t>Comprometimento organizacional</a:t>
            </a:r>
          </a:p>
          <a:p>
            <a:pPr marL="342900" indent="-342900" algn="just" eaLnBrk="0" hangingPunct="0">
              <a:spcBef>
                <a:spcPct val="20000"/>
              </a:spcBef>
              <a:buFont typeface="Arial" charset="0"/>
              <a:buChar char="•"/>
            </a:pPr>
            <a:r>
              <a:rPr lang="pt-PT" sz="2400" b="1" dirty="0" smtClean="0"/>
              <a:t>Perceção de apoio organizacional</a:t>
            </a:r>
          </a:p>
          <a:p>
            <a:pPr marL="342900" indent="-342900" algn="just" eaLnBrk="0" hangingPunct="0">
              <a:spcBef>
                <a:spcPct val="20000"/>
              </a:spcBef>
              <a:buFont typeface="Arial" charset="0"/>
              <a:buChar char="•"/>
            </a:pPr>
            <a:r>
              <a:rPr lang="pt-PT" sz="2400" b="1" i="1" dirty="0" err="1" smtClean="0"/>
              <a:t>Engagement</a:t>
            </a:r>
            <a:endParaRPr lang="pt-PT" sz="2400" i="1" dirty="0" smtClean="0"/>
          </a:p>
          <a:p>
            <a:pPr marL="342900" indent="-342900" algn="just" eaLnBrk="0" hangingPunct="0">
              <a:spcBef>
                <a:spcPct val="20000"/>
              </a:spcBef>
              <a:buFont typeface="Arial" charset="0"/>
              <a:buChar char="•"/>
            </a:pPr>
            <a:endParaRPr lang="pt-PT" sz="800" dirty="0" smtClean="0"/>
          </a:p>
          <a:p>
            <a:pPr algn="just" eaLnBrk="0" hangingPunct="0">
              <a:spcBef>
                <a:spcPct val="20000"/>
              </a:spcBef>
            </a:pPr>
            <a:endParaRPr lang="pt-PT" sz="2400" dirty="0"/>
          </a:p>
        </p:txBody>
      </p:sp>
    </p:spTree>
    <p:extLst>
      <p:ext uri="{BB962C8B-B14F-4D97-AF65-F5344CB8AC3E}">
        <p14:creationId xmlns:p14="http://schemas.microsoft.com/office/powerpoint/2010/main" val="1658069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152400"/>
            <a:ext cx="7772400" cy="1143000"/>
          </a:xfrm>
        </p:spPr>
        <p:txBody>
          <a:bodyPr/>
          <a:lstStyle/>
          <a:p>
            <a:pPr algn="ctr"/>
            <a:r>
              <a:rPr lang="en-US" dirty="0" err="1" smtClean="0"/>
              <a:t>Satisfação</a:t>
            </a:r>
            <a:r>
              <a:rPr lang="en-US" dirty="0" smtClean="0"/>
              <a:t> no </a:t>
            </a:r>
            <a:r>
              <a:rPr lang="en-US" dirty="0" err="1" smtClean="0"/>
              <a:t>trabalho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382000" y="6477000"/>
            <a:ext cx="762000" cy="261610"/>
          </a:xfrm>
          <a:prstGeom prst="rect">
            <a:avLst/>
          </a:prstGeom>
          <a:noFill/>
        </p:spPr>
        <p:txBody>
          <a:bodyPr wrap="square" rtlCol="0">
            <a:spAutoFit/>
          </a:bodyPr>
          <a:lstStyle/>
          <a:p>
            <a:r>
              <a:rPr lang="en-US" sz="1100" dirty="0" smtClean="0"/>
              <a:t>15 - 11</a:t>
            </a:r>
            <a:endParaRPr lang="en-US" sz="1100" dirty="0"/>
          </a:p>
        </p:txBody>
      </p:sp>
      <p:sp>
        <p:nvSpPr>
          <p:cNvPr id="8" name="Rectangle 3"/>
          <p:cNvSpPr txBox="1">
            <a:spLocks/>
          </p:cNvSpPr>
          <p:nvPr/>
        </p:nvSpPr>
        <p:spPr bwMode="auto">
          <a:xfrm>
            <a:off x="457200" y="20574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smtClean="0"/>
              <a:t>Elevada </a:t>
            </a:r>
            <a:r>
              <a:rPr lang="pt-PT" sz="2400" u="sng" dirty="0" smtClean="0"/>
              <a:t>satisfação no trabalho</a:t>
            </a:r>
            <a:r>
              <a:rPr lang="pt-PT" sz="2400" dirty="0" smtClean="0"/>
              <a:t> resulta em </a:t>
            </a:r>
            <a:r>
              <a:rPr lang="pt-PT" sz="2400" b="1" dirty="0" smtClean="0"/>
              <a:t>atitudes positivas</a:t>
            </a:r>
            <a:r>
              <a:rPr lang="pt-PT" sz="2400" dirty="0" smtClean="0"/>
              <a:t> perante o mesmo.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u="sng" dirty="0" smtClean="0"/>
              <a:t>Baixa satisfação no trabalho</a:t>
            </a:r>
            <a:r>
              <a:rPr lang="pt-PT" sz="2400" dirty="0" smtClean="0"/>
              <a:t> resulta em </a:t>
            </a:r>
            <a:r>
              <a:rPr lang="pt-PT" sz="2400" b="1" dirty="0" smtClean="0"/>
              <a:t>atitudes negativas</a:t>
            </a:r>
            <a:r>
              <a:rPr lang="pt-PT" sz="2400" dirty="0" smtClean="0"/>
              <a:t> perante o mesmo.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u="sng" dirty="0" smtClean="0"/>
              <a:t>A (in)satisfação</a:t>
            </a:r>
            <a:r>
              <a:rPr lang="pt-PT" sz="2400" dirty="0" smtClean="0"/>
              <a:t> no trabalho está ligada à </a:t>
            </a:r>
            <a:r>
              <a:rPr lang="pt-PT" sz="2400" b="1" dirty="0" smtClean="0"/>
              <a:t>produtividade, absentismo, turnover, satisfação dos clientes, comportamentos de cidadania organizacional e bons(maus) comportamentos</a:t>
            </a:r>
            <a:r>
              <a:rPr lang="pt-PT" sz="2400" dirty="0" smtClean="0"/>
              <a:t> no local de trabalho.</a:t>
            </a:r>
            <a:endParaRPr lang="pt-PT"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pPr algn="ctr"/>
            <a:r>
              <a:rPr lang="en-US" dirty="0" err="1" smtClean="0"/>
              <a:t>Envolvimento</a:t>
            </a:r>
            <a:r>
              <a:rPr lang="en-US" dirty="0" smtClean="0"/>
              <a:t> no </a:t>
            </a:r>
            <a:r>
              <a:rPr lang="en-US" dirty="0" err="1" smtClean="0"/>
              <a:t>trabalho</a:t>
            </a:r>
            <a:r>
              <a:rPr lang="en-US" dirty="0" smtClean="0"/>
              <a:t> e </a:t>
            </a:r>
            <a:r>
              <a:rPr lang="en-US" dirty="0" err="1" smtClean="0"/>
              <a:t>comprometimento</a:t>
            </a:r>
            <a:r>
              <a:rPr lang="en-US" dirty="0" smtClean="0"/>
              <a:t> </a:t>
            </a:r>
            <a:r>
              <a:rPr lang="en-US" dirty="0" err="1" smtClean="0"/>
              <a:t>organizacional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305800" y="6488668"/>
            <a:ext cx="718131" cy="261610"/>
          </a:xfrm>
          <a:prstGeom prst="rect">
            <a:avLst/>
          </a:prstGeom>
          <a:noFill/>
        </p:spPr>
        <p:txBody>
          <a:bodyPr wrap="square" rtlCol="0">
            <a:spAutoFit/>
          </a:bodyPr>
          <a:lstStyle/>
          <a:p>
            <a:r>
              <a:rPr lang="en-US" sz="1100" dirty="0" smtClean="0"/>
              <a:t>15 - 12</a:t>
            </a:r>
            <a:endParaRPr lang="en-US" sz="1100" dirty="0"/>
          </a:p>
        </p:txBody>
      </p:sp>
      <p:sp>
        <p:nvSpPr>
          <p:cNvPr id="7"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Envolvimento no trabalho – </a:t>
            </a:r>
            <a:r>
              <a:rPr lang="pt-PT" sz="2400" u="sng" dirty="0" smtClean="0"/>
              <a:t>nível de participação</a:t>
            </a:r>
            <a:r>
              <a:rPr lang="pt-PT" sz="2400" dirty="0" smtClean="0"/>
              <a:t> e </a:t>
            </a:r>
            <a:r>
              <a:rPr lang="pt-PT" sz="2400" u="sng" dirty="0" smtClean="0"/>
              <a:t>identificação</a:t>
            </a:r>
            <a:r>
              <a:rPr lang="pt-PT" sz="2400" dirty="0" smtClean="0"/>
              <a:t> do individuo com o seu trabalho e em que medida o </a:t>
            </a:r>
            <a:r>
              <a:rPr lang="pt-PT" sz="2400" u="sng" dirty="0" smtClean="0"/>
              <a:t>desempenho no trabalho</a:t>
            </a:r>
            <a:r>
              <a:rPr lang="pt-PT" sz="2400" dirty="0" smtClean="0"/>
              <a:t> é importante para a sua </a:t>
            </a:r>
            <a:r>
              <a:rPr lang="pt-PT" sz="2400" u="sng" dirty="0" smtClean="0"/>
              <a:t>autoimagem</a:t>
            </a:r>
            <a:r>
              <a:rPr lang="pt-PT" sz="2400" dirty="0" smtClean="0"/>
              <a:t>.</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Comprometimento organizacional - </a:t>
            </a:r>
            <a:r>
              <a:rPr lang="pt-PT" sz="2400" dirty="0" smtClean="0"/>
              <a:t>nível de </a:t>
            </a:r>
            <a:r>
              <a:rPr lang="pt-PT" sz="2400" u="sng" dirty="0" smtClean="0"/>
              <a:t>identificação do indivíduo com uma organização</a:t>
            </a:r>
            <a:r>
              <a:rPr lang="pt-PT" sz="2400" dirty="0" smtClean="0"/>
              <a:t> em particular e os seus objetivos e interesse em </a:t>
            </a:r>
            <a:r>
              <a:rPr lang="pt-PT" sz="2400" u="sng" dirty="0" smtClean="0"/>
              <a:t>manter-se como um membro</a:t>
            </a:r>
            <a:r>
              <a:rPr lang="pt-PT" sz="2400" dirty="0" smtClean="0"/>
              <a:t> daquela organização.</a:t>
            </a:r>
            <a:endParaRPr lang="pt-PT"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algn="ctr"/>
            <a:r>
              <a:rPr lang="en-US" dirty="0" err="1" smtClean="0"/>
              <a:t>Perceção</a:t>
            </a:r>
            <a:r>
              <a:rPr lang="en-US" dirty="0" smtClean="0"/>
              <a:t> de </a:t>
            </a:r>
            <a:r>
              <a:rPr lang="en-US" dirty="0" err="1" smtClean="0"/>
              <a:t>apoio</a:t>
            </a:r>
            <a:r>
              <a:rPr lang="en-US" dirty="0" smtClean="0"/>
              <a:t> </a:t>
            </a:r>
            <a:r>
              <a:rPr lang="en-US" dirty="0" err="1" smtClean="0"/>
              <a:t>organizacional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458200" y="6629400"/>
            <a:ext cx="641931" cy="261610"/>
          </a:xfrm>
          <a:prstGeom prst="rect">
            <a:avLst/>
          </a:prstGeom>
          <a:noFill/>
        </p:spPr>
        <p:txBody>
          <a:bodyPr wrap="square" rtlCol="0">
            <a:spAutoFit/>
          </a:bodyPr>
          <a:lstStyle/>
          <a:p>
            <a:r>
              <a:rPr lang="en-US" sz="1100" dirty="0" smtClean="0"/>
              <a:t>15 - 13</a:t>
            </a:r>
            <a:endParaRPr lang="en-US" sz="1100" dirty="0"/>
          </a:p>
        </p:txBody>
      </p:sp>
      <p:sp>
        <p:nvSpPr>
          <p:cNvPr id="7" name="Rectangle 3"/>
          <p:cNvSpPr txBox="1">
            <a:spLocks/>
          </p:cNvSpPr>
          <p:nvPr/>
        </p:nvSpPr>
        <p:spPr bwMode="auto">
          <a:xfrm>
            <a:off x="457200" y="23622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Perceção de apoio organizacional</a:t>
            </a:r>
          </a:p>
          <a:p>
            <a:pPr marL="342900" indent="-342900" algn="just" eaLnBrk="0" hangingPunct="0">
              <a:spcBef>
                <a:spcPct val="20000"/>
              </a:spcBef>
              <a:buFont typeface="Arial" charset="0"/>
              <a:buChar char="•"/>
            </a:pPr>
            <a:endParaRPr lang="pt-PT" sz="800" b="1" dirty="0"/>
          </a:p>
          <a:p>
            <a:pPr marL="361950" algn="just" eaLnBrk="0" hangingPunct="0">
              <a:spcBef>
                <a:spcPct val="20000"/>
              </a:spcBef>
            </a:pPr>
            <a:r>
              <a:rPr lang="pt-PT" sz="2400" dirty="0" smtClean="0"/>
              <a:t>Crença genérica, de um empregado, de que a sua organização </a:t>
            </a:r>
            <a:r>
              <a:rPr lang="pt-PT" sz="2400" u="sng" dirty="0" smtClean="0"/>
              <a:t>valoriza as suas contribuições</a:t>
            </a:r>
            <a:r>
              <a:rPr lang="pt-PT" sz="2400" dirty="0" smtClean="0"/>
              <a:t> e o seu </a:t>
            </a:r>
            <a:r>
              <a:rPr lang="pt-PT" sz="2400" u="sng" dirty="0" smtClean="0"/>
              <a:t>bem estar</a:t>
            </a:r>
            <a:r>
              <a:rPr lang="pt-PT" sz="2400" dirty="0" smtClean="0"/>
              <a:t>.</a:t>
            </a:r>
            <a:endParaRPr lang="pt-P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algn="ctr"/>
            <a:r>
              <a:rPr lang="en-US" sz="3600" dirty="0" smtClean="0"/>
              <a:t>Engagement</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7" name="TextBox 6"/>
          <p:cNvSpPr txBox="1"/>
          <p:nvPr/>
        </p:nvSpPr>
        <p:spPr>
          <a:xfrm>
            <a:off x="8197269" y="6488668"/>
            <a:ext cx="946731" cy="261610"/>
          </a:xfrm>
          <a:prstGeom prst="rect">
            <a:avLst/>
          </a:prstGeom>
          <a:noFill/>
        </p:spPr>
        <p:txBody>
          <a:bodyPr wrap="square" rtlCol="0">
            <a:spAutoFit/>
          </a:bodyPr>
          <a:lstStyle/>
          <a:p>
            <a:r>
              <a:rPr lang="en-US" sz="1100" dirty="0" smtClean="0"/>
              <a:t>15 - 14</a:t>
            </a:r>
            <a:endParaRPr lang="en-US" sz="1100" dirty="0"/>
          </a:p>
        </p:txBody>
      </p:sp>
      <p:pic>
        <p:nvPicPr>
          <p:cNvPr id="1026" name="Picture 2"/>
          <p:cNvPicPr>
            <a:picLocks noGrp="1" noChangeAspect="1" noChangeArrowheads="1"/>
          </p:cNvPicPr>
          <p:nvPr>
            <p:ph sz="quarter" idx="14"/>
          </p:nvPr>
        </p:nvPicPr>
        <p:blipFill>
          <a:blip r:embed="rId3" cstate="print"/>
          <a:srcRect/>
          <a:stretch>
            <a:fillRect/>
          </a:stretch>
        </p:blipFill>
        <p:spPr bwMode="auto">
          <a:xfrm>
            <a:off x="4876800" y="1600200"/>
            <a:ext cx="3581400" cy="3581400"/>
          </a:xfrm>
          <a:prstGeom prst="rect">
            <a:avLst/>
          </a:prstGeom>
          <a:noFill/>
          <a:ln w="9525">
            <a:noFill/>
            <a:miter lim="800000"/>
            <a:headEnd/>
            <a:tailEnd/>
          </a:ln>
        </p:spPr>
      </p:pic>
      <p:sp>
        <p:nvSpPr>
          <p:cNvPr id="9" name="Rectangle 3"/>
          <p:cNvSpPr txBox="1">
            <a:spLocks/>
          </p:cNvSpPr>
          <p:nvPr/>
        </p:nvSpPr>
        <p:spPr bwMode="auto">
          <a:xfrm>
            <a:off x="381000" y="1981200"/>
            <a:ext cx="3962400" cy="4144963"/>
          </a:xfrm>
          <a:prstGeom prst="rect">
            <a:avLst/>
          </a:prstGeom>
          <a:noFill/>
          <a:ln w="9525">
            <a:noFill/>
            <a:miter lim="800000"/>
            <a:headEnd/>
            <a:tailEnd/>
          </a:ln>
        </p:spPr>
        <p:txBody>
          <a:bodyPr/>
          <a:lstStyle/>
          <a:p>
            <a:pPr eaLnBrk="0" hangingPunct="0">
              <a:spcBef>
                <a:spcPct val="20000"/>
              </a:spcBef>
            </a:pPr>
            <a:r>
              <a:rPr lang="pt-PT" sz="2400" b="1" i="1" dirty="0" err="1" smtClean="0"/>
              <a:t>Engagement</a:t>
            </a:r>
            <a:endParaRPr lang="pt-PT" sz="2400" b="1" dirty="0"/>
          </a:p>
          <a:p>
            <a:pPr eaLnBrk="0" hangingPunct="0">
              <a:spcBef>
                <a:spcPct val="20000"/>
              </a:spcBef>
            </a:pPr>
            <a:endParaRPr lang="pt-PT" sz="2400" dirty="0" smtClean="0"/>
          </a:p>
          <a:p>
            <a:pPr algn="just" eaLnBrk="0" hangingPunct="0">
              <a:spcBef>
                <a:spcPct val="20000"/>
              </a:spcBef>
              <a:tabLst>
                <a:tab pos="0" algn="l"/>
              </a:tabLst>
            </a:pPr>
            <a:r>
              <a:rPr lang="pt-PT" sz="2400" dirty="0" smtClean="0"/>
              <a:t>Quando os empregados </a:t>
            </a:r>
            <a:r>
              <a:rPr lang="pt-PT" sz="2400" u="sng" dirty="0" smtClean="0"/>
              <a:t>sentem uma ligação</a:t>
            </a:r>
            <a:r>
              <a:rPr lang="pt-PT" sz="2400" dirty="0" smtClean="0"/>
              <a:t>, estão </a:t>
            </a:r>
            <a:r>
              <a:rPr lang="pt-PT" sz="2400" u="sng" dirty="0" smtClean="0"/>
              <a:t>satisfeitos</a:t>
            </a:r>
            <a:r>
              <a:rPr lang="pt-PT" sz="2400" dirty="0" smtClean="0"/>
              <a:t> e </a:t>
            </a:r>
            <a:r>
              <a:rPr lang="pt-PT" sz="2400" u="sng" dirty="0" smtClean="0"/>
              <a:t>entusiasmados</a:t>
            </a:r>
            <a:r>
              <a:rPr lang="pt-PT" sz="2400" dirty="0" smtClean="0"/>
              <a:t> com os seus empregos.</a:t>
            </a:r>
            <a:endParaRPr lang="pt-PT"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48696"/>
            <a:ext cx="8229599" cy="1143000"/>
          </a:xfrm>
        </p:spPr>
        <p:txBody>
          <a:bodyPr>
            <a:normAutofit/>
          </a:bodyPr>
          <a:lstStyle/>
          <a:p>
            <a:pPr algn="ctr"/>
            <a:r>
              <a:rPr lang="en-US" sz="3600" dirty="0" err="1" smtClean="0"/>
              <a:t>Teoria</a:t>
            </a:r>
            <a:r>
              <a:rPr lang="en-US" sz="3600" dirty="0" smtClean="0"/>
              <a:t> da </a:t>
            </a:r>
            <a:r>
              <a:rPr lang="en-US" sz="3600" dirty="0" err="1" smtClean="0"/>
              <a:t>dissonância</a:t>
            </a:r>
            <a:r>
              <a:rPr lang="en-US" sz="3600" dirty="0" smtClean="0"/>
              <a:t> </a:t>
            </a:r>
            <a:r>
              <a:rPr lang="en-US" sz="3600" dirty="0" err="1" smtClean="0"/>
              <a:t>Cognitiva</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425869" y="6488668"/>
            <a:ext cx="718131" cy="261610"/>
          </a:xfrm>
          <a:prstGeom prst="rect">
            <a:avLst/>
          </a:prstGeom>
          <a:noFill/>
        </p:spPr>
        <p:txBody>
          <a:bodyPr wrap="square" rtlCol="0">
            <a:spAutoFit/>
          </a:bodyPr>
          <a:lstStyle/>
          <a:p>
            <a:r>
              <a:rPr lang="en-US" sz="1100" dirty="0" smtClean="0"/>
              <a:t>15 - 15</a:t>
            </a:r>
            <a:endParaRPr lang="en-US" sz="1100" dirty="0"/>
          </a:p>
        </p:txBody>
      </p:sp>
      <p:sp>
        <p:nvSpPr>
          <p:cNvPr id="7" name="Rectangle 3"/>
          <p:cNvSpPr txBox="1">
            <a:spLocks/>
          </p:cNvSpPr>
          <p:nvPr/>
        </p:nvSpPr>
        <p:spPr bwMode="auto">
          <a:xfrm>
            <a:off x="457200" y="1600200"/>
            <a:ext cx="8229600" cy="3992563"/>
          </a:xfrm>
          <a:prstGeom prst="rect">
            <a:avLst/>
          </a:prstGeom>
          <a:noFill/>
          <a:ln w="9525">
            <a:noFill/>
            <a:miter lim="800000"/>
            <a:headEnd/>
            <a:tailEnd/>
          </a:ln>
        </p:spPr>
        <p:txBody>
          <a:bodyPr/>
          <a:lstStyle/>
          <a:p>
            <a:pPr algn="just" eaLnBrk="0" hangingPunct="0">
              <a:spcBef>
                <a:spcPct val="20000"/>
              </a:spcBef>
            </a:pPr>
            <a:r>
              <a:rPr lang="pt-PT" sz="2400" b="1" dirty="0" smtClean="0"/>
              <a:t>Dissonância Cognitiva</a:t>
            </a:r>
          </a:p>
          <a:p>
            <a:pPr algn="just" eaLnBrk="0" hangingPunct="0">
              <a:spcBef>
                <a:spcPct val="20000"/>
              </a:spcBef>
            </a:pPr>
            <a:endParaRPr lang="pt-PT" sz="800" b="1" dirty="0" smtClean="0"/>
          </a:p>
          <a:p>
            <a:pPr algn="just" eaLnBrk="0" hangingPunct="0">
              <a:spcBef>
                <a:spcPct val="20000"/>
              </a:spcBef>
            </a:pPr>
            <a:r>
              <a:rPr lang="pt-PT" sz="2400" dirty="0" smtClean="0"/>
              <a:t>Qualquer incompatibilidade ou inconsistência entre Atitudes, ou entre Atitudes e Comportamento (algo que os indivíduos evitam pelo desconforto que causa).</a:t>
            </a:r>
          </a:p>
          <a:p>
            <a:pPr algn="just" eaLnBrk="0" hangingPunct="0">
              <a:spcBef>
                <a:spcPct val="20000"/>
              </a:spcBef>
            </a:pPr>
            <a:endParaRPr lang="pt-PT" sz="800" dirty="0" smtClean="0"/>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Questionários sobre Atitudes – </a:t>
            </a:r>
            <a:r>
              <a:rPr lang="pt-PT" sz="2400" dirty="0" smtClean="0"/>
              <a:t>solicitam respostas dos indivíduos relativas a como eles se sentem em relação aos seus empregos, grupos de trabalho, supervisores, e/ou organização.</a:t>
            </a:r>
            <a:endParaRPr lang="pt-PT"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772400" cy="1143000"/>
          </a:xfrm>
        </p:spPr>
        <p:txBody>
          <a:bodyPr>
            <a:normAutofit fontScale="90000"/>
          </a:bodyPr>
          <a:lstStyle/>
          <a:p>
            <a:pPr algn="ctr"/>
            <a:r>
              <a:rPr lang="en-US" dirty="0" err="1" smtClean="0"/>
              <a:t>figura</a:t>
            </a:r>
            <a:r>
              <a:rPr lang="en-US" sz="3600" dirty="0" smtClean="0"/>
              <a:t> 15-2</a:t>
            </a:r>
            <a:r>
              <a:rPr lang="en-US" dirty="0"/>
              <a:t/>
            </a:r>
            <a:br>
              <a:rPr lang="en-US" dirty="0"/>
            </a:br>
            <a:r>
              <a:rPr lang="en-US" sz="3100" dirty="0" err="1" smtClean="0"/>
              <a:t>exemplo</a:t>
            </a:r>
            <a:r>
              <a:rPr lang="en-US" sz="3100" dirty="0" smtClean="0"/>
              <a:t> de </a:t>
            </a:r>
            <a:r>
              <a:rPr lang="en-US" sz="3100" dirty="0" err="1" smtClean="0"/>
              <a:t>questionário</a:t>
            </a:r>
            <a:r>
              <a:rPr lang="en-US" sz="3100" dirty="0" smtClean="0"/>
              <a:t> </a:t>
            </a:r>
            <a:r>
              <a:rPr lang="en-US" sz="3100" dirty="0" err="1" smtClean="0"/>
              <a:t>sobre</a:t>
            </a:r>
            <a:r>
              <a:rPr lang="en-US" sz="3100" dirty="0" smtClean="0"/>
              <a:t> </a:t>
            </a:r>
            <a:r>
              <a:rPr lang="en-US" sz="3100" dirty="0" err="1" smtClean="0"/>
              <a:t>atitudes</a:t>
            </a:r>
            <a:r>
              <a:rPr lang="en-US" sz="3100" dirty="0" smtClean="0"/>
              <a:t> dos </a:t>
            </a:r>
            <a:r>
              <a:rPr lang="en-US" sz="3100" dirty="0" err="1" smtClean="0"/>
              <a:t>empregados</a:t>
            </a:r>
            <a:endParaRPr lang="en-US" sz="31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458200" y="6488668"/>
            <a:ext cx="685800" cy="261610"/>
          </a:xfrm>
          <a:prstGeom prst="rect">
            <a:avLst/>
          </a:prstGeom>
          <a:noFill/>
        </p:spPr>
        <p:txBody>
          <a:bodyPr wrap="square" rtlCol="0">
            <a:spAutoFit/>
          </a:bodyPr>
          <a:lstStyle/>
          <a:p>
            <a:r>
              <a:rPr lang="en-US" sz="1100" dirty="0" smtClean="0"/>
              <a:t>15 - 16</a:t>
            </a:r>
            <a:endParaRPr lang="en-US" sz="1100" dirty="0"/>
          </a:p>
        </p:txBody>
      </p:sp>
      <p:pic>
        <p:nvPicPr>
          <p:cNvPr id="2" name="Picture 1"/>
          <p:cNvPicPr>
            <a:picLocks noChangeAspect="1"/>
          </p:cNvPicPr>
          <p:nvPr/>
        </p:nvPicPr>
        <p:blipFill>
          <a:blip r:embed="rId3"/>
          <a:stretch>
            <a:fillRect/>
          </a:stretch>
        </p:blipFill>
        <p:spPr>
          <a:xfrm>
            <a:off x="0" y="1981200"/>
            <a:ext cx="9144000" cy="3505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algn="ctr"/>
            <a:r>
              <a:rPr lang="en-US" sz="3600" dirty="0" err="1" smtClean="0"/>
              <a:t>Personalidade</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229600" y="6477000"/>
            <a:ext cx="762000" cy="261610"/>
          </a:xfrm>
          <a:prstGeom prst="rect">
            <a:avLst/>
          </a:prstGeom>
          <a:noFill/>
        </p:spPr>
        <p:txBody>
          <a:bodyPr wrap="square" rtlCol="0">
            <a:spAutoFit/>
          </a:bodyPr>
          <a:lstStyle/>
          <a:p>
            <a:r>
              <a:rPr lang="en-US" sz="1100" dirty="0" smtClean="0"/>
              <a:t>15 - 17</a:t>
            </a:r>
            <a:endParaRPr lang="en-US" sz="1100" dirty="0"/>
          </a:p>
        </p:txBody>
      </p:sp>
      <p:sp>
        <p:nvSpPr>
          <p:cNvPr id="8"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Personalidade</a:t>
            </a:r>
          </a:p>
          <a:p>
            <a:pPr marL="342900" indent="-342900" algn="just" eaLnBrk="0" hangingPunct="0">
              <a:spcBef>
                <a:spcPct val="20000"/>
              </a:spcBef>
              <a:buFont typeface="Arial" charset="0"/>
              <a:buChar char="•"/>
            </a:pPr>
            <a:endParaRPr lang="pt-PT" sz="800" dirty="0" smtClean="0"/>
          </a:p>
          <a:p>
            <a:pPr marL="361950" algn="just" eaLnBrk="0" hangingPunct="0">
              <a:spcBef>
                <a:spcPct val="20000"/>
              </a:spcBef>
            </a:pPr>
            <a:r>
              <a:rPr lang="pt-PT" sz="2400" dirty="0" smtClean="0"/>
              <a:t>A combinação única de padrões emocionais, cognitivos e comportamentais que afetam a forma como um individuo reage às situações e interage com os outros.</a:t>
            </a:r>
            <a:endParaRPr lang="pt-P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algn="ctr"/>
            <a:r>
              <a:rPr lang="en-US" sz="3600" dirty="0" smtClean="0"/>
              <a:t>MBTI</a:t>
            </a:r>
            <a:r>
              <a:rPr lang="en-US" sz="3600" baseline="30000" dirty="0" smtClean="0"/>
              <a:t>®</a:t>
            </a:r>
            <a:endParaRPr lang="en-US" sz="3600" baseline="30000" dirty="0" smtClean="0">
              <a:latin typeface="Calibri" pitchFamily="34" charset="0"/>
            </a:endParaRPr>
          </a:p>
        </p:txBody>
      </p:sp>
      <p:sp>
        <p:nvSpPr>
          <p:cNvPr id="5" name="Footer Placeholder 4"/>
          <p:cNvSpPr>
            <a:spLocks noGrp="1"/>
          </p:cNvSpPr>
          <p:nvPr>
            <p:ph type="ftr" sz="quarter" idx="11"/>
          </p:nvPr>
        </p:nvSpPr>
        <p:spPr>
          <a:xfrm>
            <a:off x="228600" y="6416675"/>
            <a:ext cx="4114800" cy="365125"/>
          </a:xfrm>
        </p:spPr>
        <p:txBody>
          <a:bodyPr/>
          <a:lstStyle/>
          <a:p>
            <a:r>
              <a:rPr lang="en-US" dirty="0" smtClean="0"/>
              <a:t>Copyright © 2016 Pearson Education, Inc.</a:t>
            </a:r>
            <a:endParaRPr lang="en-US" dirty="0"/>
          </a:p>
        </p:txBody>
      </p:sp>
      <p:sp>
        <p:nvSpPr>
          <p:cNvPr id="6" name="TextBox 5"/>
          <p:cNvSpPr txBox="1"/>
          <p:nvPr/>
        </p:nvSpPr>
        <p:spPr>
          <a:xfrm>
            <a:off x="8305800" y="6629400"/>
            <a:ext cx="794331" cy="261610"/>
          </a:xfrm>
          <a:prstGeom prst="rect">
            <a:avLst/>
          </a:prstGeom>
          <a:noFill/>
        </p:spPr>
        <p:txBody>
          <a:bodyPr wrap="square" rtlCol="0">
            <a:spAutoFit/>
          </a:bodyPr>
          <a:lstStyle/>
          <a:p>
            <a:r>
              <a:rPr lang="en-US" sz="1100" dirty="0" smtClean="0"/>
              <a:t>15 - 18</a:t>
            </a:r>
            <a:endParaRPr lang="en-US" sz="1100" dirty="0"/>
          </a:p>
        </p:txBody>
      </p:sp>
      <p:sp>
        <p:nvSpPr>
          <p:cNvPr id="8" name="Rectangle 3"/>
          <p:cNvSpPr txBox="1">
            <a:spLocks/>
          </p:cNvSpPr>
          <p:nvPr/>
        </p:nvSpPr>
        <p:spPr bwMode="auto">
          <a:xfrm>
            <a:off x="304800" y="1490319"/>
            <a:ext cx="8534400" cy="42672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MBTI</a:t>
            </a:r>
            <a:r>
              <a:rPr lang="pt-PT" sz="2400" b="1" baseline="30000" dirty="0" smtClean="0"/>
              <a:t>®  </a:t>
            </a:r>
            <a:r>
              <a:rPr lang="pt-PT" sz="2400" b="1" dirty="0" smtClean="0"/>
              <a:t>(</a:t>
            </a:r>
            <a:r>
              <a:rPr lang="pt-PT" sz="2400" i="1" dirty="0" err="1" smtClean="0"/>
              <a:t>Myers-Briggs</a:t>
            </a:r>
            <a:r>
              <a:rPr lang="pt-PT" sz="2400" i="1" dirty="0" smtClean="0"/>
              <a:t> </a:t>
            </a:r>
            <a:r>
              <a:rPr lang="pt-PT" sz="2400" i="1" dirty="0" err="1" smtClean="0"/>
              <a:t>Type</a:t>
            </a:r>
            <a:r>
              <a:rPr lang="pt-PT" sz="2400" i="1" dirty="0" smtClean="0"/>
              <a:t> </a:t>
            </a:r>
            <a:r>
              <a:rPr lang="pt-PT" sz="2400" i="1" dirty="0" err="1" smtClean="0"/>
              <a:t>Indicator</a:t>
            </a:r>
            <a:r>
              <a:rPr lang="pt-PT" sz="2400" i="1" dirty="0" smtClean="0"/>
              <a:t> </a:t>
            </a:r>
            <a:r>
              <a:rPr lang="pt-PT" sz="2400" b="1" dirty="0" smtClean="0"/>
              <a:t>) -  um popular instrumento de avaliação da personalidade.</a:t>
            </a:r>
          </a:p>
          <a:p>
            <a:pPr marL="342900" indent="-342900" algn="just" eaLnBrk="0" hangingPunct="0">
              <a:spcBef>
                <a:spcPct val="20000"/>
              </a:spcBef>
              <a:buFont typeface="Arial" charset="0"/>
              <a:buChar char="•"/>
            </a:pPr>
            <a:endParaRPr lang="pt-PT" sz="800" dirty="0" smtClean="0"/>
          </a:p>
          <a:p>
            <a:pPr marL="361950" algn="just" eaLnBrk="0" hangingPunct="0">
              <a:spcBef>
                <a:spcPct val="20000"/>
              </a:spcBef>
            </a:pPr>
            <a:r>
              <a:rPr lang="pt-PT" sz="2400" dirty="0" smtClean="0"/>
              <a:t>Com base na análise das respostas a 100 perguntas, classifica os indivíduos pelas suas preferências em cada uma das seguintes quatro categorias:</a:t>
            </a:r>
          </a:p>
          <a:p>
            <a:pPr algn="just" eaLnBrk="0" hangingPunct="0">
              <a:spcBef>
                <a:spcPct val="20000"/>
              </a:spcBef>
            </a:pPr>
            <a:r>
              <a:rPr lang="pt-PT" sz="800" dirty="0" smtClean="0"/>
              <a:t> </a:t>
            </a:r>
          </a:p>
          <a:p>
            <a:pPr marL="971550" lvl="1" indent="-514350" algn="just" eaLnBrk="0" hangingPunct="0">
              <a:spcBef>
                <a:spcPct val="20000"/>
              </a:spcBef>
              <a:buFontTx/>
              <a:buAutoNum type="arabicPeriod"/>
            </a:pPr>
            <a:r>
              <a:rPr lang="pt-PT" sz="2400" dirty="0" smtClean="0"/>
              <a:t>Extroversão ou Introversão (</a:t>
            </a:r>
            <a:r>
              <a:rPr lang="pt-PT" sz="2400" i="1" dirty="0" smtClean="0"/>
              <a:t>E </a:t>
            </a:r>
            <a:r>
              <a:rPr lang="pt-PT" sz="2400" i="1" dirty="0" err="1" smtClean="0"/>
              <a:t>or</a:t>
            </a:r>
            <a:r>
              <a:rPr lang="pt-PT" sz="2400" i="1" dirty="0" smtClean="0"/>
              <a:t> I</a:t>
            </a:r>
            <a:r>
              <a:rPr lang="pt-PT" sz="2400" dirty="0" smtClean="0"/>
              <a:t>)</a:t>
            </a:r>
          </a:p>
          <a:p>
            <a:pPr marL="971550" lvl="1" indent="-514350" algn="just" eaLnBrk="0" hangingPunct="0">
              <a:spcBef>
                <a:spcPct val="20000"/>
              </a:spcBef>
              <a:buFontTx/>
              <a:buAutoNum type="arabicPeriod"/>
            </a:pPr>
            <a:r>
              <a:rPr lang="pt-PT" sz="2400" dirty="0" smtClean="0"/>
              <a:t>Sensorial ou Intuição (</a:t>
            </a:r>
            <a:r>
              <a:rPr lang="pt-PT" sz="2400" i="1" dirty="0" smtClean="0"/>
              <a:t>S </a:t>
            </a:r>
            <a:r>
              <a:rPr lang="pt-PT" sz="2400" i="1" dirty="0" err="1" smtClean="0"/>
              <a:t>or</a:t>
            </a:r>
            <a:r>
              <a:rPr lang="pt-PT" sz="2400" i="1" dirty="0" smtClean="0"/>
              <a:t> N</a:t>
            </a:r>
            <a:r>
              <a:rPr lang="pt-PT" sz="2400" dirty="0" smtClean="0"/>
              <a:t>)</a:t>
            </a:r>
          </a:p>
          <a:p>
            <a:pPr marL="971550" lvl="1" indent="-514350" algn="just" eaLnBrk="0" hangingPunct="0">
              <a:spcBef>
                <a:spcPct val="20000"/>
              </a:spcBef>
              <a:buFontTx/>
              <a:buAutoNum type="arabicPeriod"/>
            </a:pPr>
            <a:r>
              <a:rPr lang="pt-PT" sz="2400" dirty="0" smtClean="0"/>
              <a:t>Razão ou Sentimento (</a:t>
            </a:r>
            <a:r>
              <a:rPr lang="pt-PT" sz="2400" i="1" dirty="0" smtClean="0"/>
              <a:t>T </a:t>
            </a:r>
            <a:r>
              <a:rPr lang="pt-PT" sz="2400" i="1" dirty="0" err="1" smtClean="0"/>
              <a:t>or</a:t>
            </a:r>
            <a:r>
              <a:rPr lang="pt-PT" sz="2400" i="1" dirty="0" smtClean="0"/>
              <a:t> F</a:t>
            </a:r>
            <a:r>
              <a:rPr lang="pt-PT" sz="2400" dirty="0" smtClean="0"/>
              <a:t>)</a:t>
            </a:r>
          </a:p>
          <a:p>
            <a:pPr marL="971550" lvl="1" indent="-514350" algn="just" eaLnBrk="0" hangingPunct="0">
              <a:spcBef>
                <a:spcPct val="20000"/>
              </a:spcBef>
              <a:buFontTx/>
              <a:buAutoNum type="arabicPeriod"/>
            </a:pPr>
            <a:r>
              <a:rPr lang="pt-PT" sz="2400" dirty="0" smtClean="0"/>
              <a:t>Julgamento ou Perceção (</a:t>
            </a:r>
            <a:r>
              <a:rPr lang="pt-PT" sz="2400" i="1" dirty="0" smtClean="0"/>
              <a:t>J </a:t>
            </a:r>
            <a:r>
              <a:rPr lang="pt-PT" sz="2400" i="1" dirty="0" err="1" smtClean="0"/>
              <a:t>or</a:t>
            </a:r>
            <a:r>
              <a:rPr lang="pt-PT" sz="2400" i="1" dirty="0" smtClean="0"/>
              <a:t> P</a:t>
            </a:r>
            <a:r>
              <a:rPr lang="pt-PT" sz="2400" dirty="0" smtClean="0"/>
              <a:t>).</a:t>
            </a:r>
            <a:endParaRPr lang="pt-P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914400"/>
          </a:xfrm>
        </p:spPr>
        <p:txBody>
          <a:bodyPr/>
          <a:lstStyle/>
          <a:p>
            <a:pPr algn="ctr"/>
            <a:r>
              <a:rPr lang="en-US" dirty="0" err="1" smtClean="0"/>
              <a:t>Objetivos</a:t>
            </a:r>
            <a:endParaRPr lang="en-US" dirty="0"/>
          </a:p>
        </p:txBody>
      </p:sp>
      <p:sp>
        <p:nvSpPr>
          <p:cNvPr id="3" name="Content Placeholder 2"/>
          <p:cNvSpPr>
            <a:spLocks noGrp="1"/>
          </p:cNvSpPr>
          <p:nvPr>
            <p:ph idx="1"/>
          </p:nvPr>
        </p:nvSpPr>
        <p:spPr>
          <a:xfrm>
            <a:off x="304801" y="914400"/>
            <a:ext cx="8436264" cy="5824210"/>
          </a:xfrm>
        </p:spPr>
        <p:txBody>
          <a:bodyPr>
            <a:normAutofit/>
          </a:bodyPr>
          <a:lstStyle/>
          <a:p>
            <a:pPr marL="457200" indent="-457200" algn="just">
              <a:buFont typeface="+mj-lt"/>
              <a:buAutoNum type="arabicPeriod"/>
            </a:pPr>
            <a:r>
              <a:rPr lang="pt-PT" sz="2400" b="1" dirty="0"/>
              <a:t>Identificar </a:t>
            </a:r>
            <a:r>
              <a:rPr lang="pt-PT" sz="2400" dirty="0"/>
              <a:t>o que é o comportamento organizacional e os seus </a:t>
            </a:r>
            <a:r>
              <a:rPr lang="pt-PT" sz="2400" dirty="0" err="1"/>
              <a:t>objetivos</a:t>
            </a:r>
            <a:r>
              <a:rPr lang="pt-PT" sz="2400" dirty="0" smtClean="0"/>
              <a:t>.</a:t>
            </a:r>
          </a:p>
          <a:p>
            <a:pPr marL="457200" indent="-457200" algn="just">
              <a:buFont typeface="+mj-lt"/>
              <a:buAutoNum type="arabicPeriod"/>
            </a:pPr>
            <a:endParaRPr lang="pt-PT" sz="900" dirty="0"/>
          </a:p>
          <a:p>
            <a:pPr marL="457200" indent="-457200" algn="just">
              <a:buFont typeface="+mj-lt"/>
              <a:buAutoNum type="arabicPeriod"/>
            </a:pPr>
            <a:r>
              <a:rPr lang="pt-PT" sz="2400" b="1" dirty="0"/>
              <a:t>Explicar </a:t>
            </a:r>
            <a:r>
              <a:rPr lang="pt-PT" sz="2400" dirty="0"/>
              <a:t>o papel das atitudes no desempenho do trabalho</a:t>
            </a:r>
            <a:r>
              <a:rPr lang="pt-PT" sz="2400" dirty="0" smtClean="0"/>
              <a:t>.</a:t>
            </a:r>
          </a:p>
          <a:p>
            <a:pPr marL="457200" indent="-457200" algn="just">
              <a:buFont typeface="+mj-lt"/>
              <a:buAutoNum type="arabicPeriod"/>
            </a:pPr>
            <a:endParaRPr lang="pt-PT" sz="800" dirty="0"/>
          </a:p>
          <a:p>
            <a:pPr marL="457200" indent="-457200" algn="just">
              <a:buFont typeface="+mj-lt"/>
              <a:buAutoNum type="arabicPeriod"/>
            </a:pPr>
            <a:r>
              <a:rPr lang="pt-PT" sz="2400" b="1" dirty="0"/>
              <a:t>Descrever </a:t>
            </a:r>
            <a:r>
              <a:rPr lang="pt-PT" sz="2400" dirty="0"/>
              <a:t>as diferentes teorias da personalidade</a:t>
            </a:r>
            <a:r>
              <a:rPr lang="pt-PT" sz="2400" dirty="0" smtClean="0"/>
              <a:t>.</a:t>
            </a:r>
          </a:p>
          <a:p>
            <a:pPr marL="457200" indent="-457200" algn="just">
              <a:buFont typeface="+mj-lt"/>
              <a:buAutoNum type="arabicPeriod"/>
            </a:pPr>
            <a:endParaRPr lang="pt-PT" sz="800" dirty="0"/>
          </a:p>
          <a:p>
            <a:pPr marL="457200" indent="-457200" algn="just">
              <a:buFont typeface="+mj-lt"/>
              <a:buAutoNum type="arabicPeriod"/>
            </a:pPr>
            <a:r>
              <a:rPr lang="pt-PT" sz="2400" b="1" dirty="0"/>
              <a:t>Descrever </a:t>
            </a:r>
            <a:r>
              <a:rPr lang="pt-PT" sz="2400" dirty="0"/>
              <a:t>o papel da perceção e os fatores que a influenciam</a:t>
            </a:r>
            <a:r>
              <a:rPr lang="pt-PT" sz="2400" dirty="0" smtClean="0"/>
              <a:t>.</a:t>
            </a:r>
          </a:p>
          <a:p>
            <a:pPr marL="457200" indent="-457200" algn="just">
              <a:buFont typeface="+mj-lt"/>
              <a:buAutoNum type="arabicPeriod"/>
            </a:pPr>
            <a:endParaRPr lang="pt-PT" sz="800" dirty="0"/>
          </a:p>
          <a:p>
            <a:pPr marL="457200" indent="-457200" algn="just">
              <a:buFont typeface="+mj-lt"/>
              <a:buAutoNum type="arabicPeriod"/>
            </a:pPr>
            <a:r>
              <a:rPr lang="pt-PT" sz="2400" b="1" dirty="0"/>
              <a:t>Discutir </a:t>
            </a:r>
            <a:r>
              <a:rPr lang="pt-PT" sz="2400" dirty="0"/>
              <a:t>teorias da aprendizagem e a sua relevância para o comportamento dos indivíduos</a:t>
            </a:r>
            <a:r>
              <a:rPr lang="pt-PT" sz="2400" dirty="0" smtClean="0"/>
              <a:t>.</a:t>
            </a:r>
          </a:p>
          <a:p>
            <a:pPr marL="457200" indent="-457200" algn="just">
              <a:buFont typeface="+mj-lt"/>
              <a:buAutoNum type="arabicPeriod"/>
            </a:pPr>
            <a:endParaRPr lang="pt-PT" sz="800" dirty="0"/>
          </a:p>
          <a:p>
            <a:pPr marL="457200" indent="-457200" algn="just">
              <a:buFont typeface="+mj-lt"/>
              <a:buAutoNum type="arabicPeriod"/>
            </a:pPr>
            <a:r>
              <a:rPr lang="pt-PT" sz="2400" b="1" dirty="0"/>
              <a:t>Discutir</a:t>
            </a:r>
            <a:r>
              <a:rPr lang="pt-PT" sz="2400" dirty="0"/>
              <a:t> assuntos atuais relacionados com o </a:t>
            </a:r>
            <a:r>
              <a:rPr lang="pt-PT" sz="2400" dirty="0" smtClean="0"/>
              <a:t>comportamento </a:t>
            </a:r>
          </a:p>
          <a:p>
            <a:pPr marL="0" indent="1695450" algn="just">
              <a:buNone/>
            </a:pPr>
            <a:r>
              <a:rPr lang="pt-PT" sz="2400" dirty="0" smtClean="0"/>
              <a:t>organizacional</a:t>
            </a:r>
            <a:r>
              <a:rPr lang="pt-PT" sz="2400" dirty="0"/>
              <a:t>.</a:t>
            </a:r>
            <a:endParaRPr lang="pt-PT" sz="2400" dirty="0">
              <a:cs typeface="Arial" charset="0"/>
            </a:endParaRPr>
          </a:p>
          <a:p>
            <a:pPr marL="68580" indent="0" algn="just">
              <a:buNone/>
            </a:pPr>
            <a:endParaRPr lang="en-US" dirty="0">
              <a:latin typeface="Arial" pitchFamily="34" charset="0"/>
              <a:cs typeface="Arial" pitchFamily="34" charset="0"/>
            </a:endParaRPr>
          </a:p>
        </p:txBody>
      </p:sp>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5" name="TextBox 4"/>
          <p:cNvSpPr txBox="1"/>
          <p:nvPr/>
        </p:nvSpPr>
        <p:spPr>
          <a:xfrm>
            <a:off x="8382000" y="6477000"/>
            <a:ext cx="718131" cy="261610"/>
          </a:xfrm>
          <a:prstGeom prst="rect">
            <a:avLst/>
          </a:prstGeom>
          <a:noFill/>
        </p:spPr>
        <p:txBody>
          <a:bodyPr wrap="square" rtlCol="0">
            <a:spAutoFit/>
          </a:bodyPr>
          <a:lstStyle/>
          <a:p>
            <a:r>
              <a:rPr lang="en-US" sz="1100" dirty="0" smtClean="0"/>
              <a:t>15 - 2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Autofit/>
          </a:bodyPr>
          <a:lstStyle/>
          <a:p>
            <a:pPr algn="ctr"/>
            <a:r>
              <a:rPr lang="en-US" sz="2800" dirty="0" err="1" smtClean="0">
                <a:latin typeface="Arial" pitchFamily="34" charset="0"/>
                <a:cs typeface="Arial" pitchFamily="34" charset="0"/>
              </a:rPr>
              <a:t>figura</a:t>
            </a:r>
            <a:r>
              <a:rPr lang="en-US" sz="2800" dirty="0" smtClean="0">
                <a:latin typeface="Arial" pitchFamily="34" charset="0"/>
                <a:cs typeface="Arial" pitchFamily="34" charset="0"/>
              </a:rPr>
              <a:t> 15-3 </a:t>
            </a:r>
            <a:br>
              <a:rPr lang="en-US" sz="2800" dirty="0" smtClean="0">
                <a:latin typeface="Arial" pitchFamily="34" charset="0"/>
                <a:cs typeface="Arial" pitchFamily="34" charset="0"/>
              </a:rPr>
            </a:br>
            <a:r>
              <a:rPr lang="en-US" sz="2800" dirty="0" err="1" smtClean="0">
                <a:latin typeface="Arial" pitchFamily="34" charset="0"/>
                <a:cs typeface="Arial" pitchFamily="34" charset="0"/>
              </a:rPr>
              <a:t>Examplos</a:t>
            </a:r>
            <a:r>
              <a:rPr lang="en-US" sz="2800" dirty="0" smtClean="0">
                <a:latin typeface="Arial" pitchFamily="34" charset="0"/>
                <a:cs typeface="Arial" pitchFamily="34" charset="0"/>
              </a:rPr>
              <a:t> de MBTI</a:t>
            </a:r>
            <a:r>
              <a:rPr lang="en-US" sz="2800" baseline="30000" dirty="0" smtClean="0">
                <a:latin typeface="Arial" pitchFamily="34" charset="0"/>
                <a:cs typeface="Arial" pitchFamily="34" charset="0"/>
              </a:rPr>
              <a:t>®</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err="1" smtClean="0">
                <a:latin typeface="Arial" pitchFamily="34" charset="0"/>
                <a:cs typeface="Arial" pitchFamily="34" charset="0"/>
              </a:rPr>
              <a:t>tipos</a:t>
            </a:r>
            <a:r>
              <a:rPr lang="en-US" sz="2800" dirty="0" smtClean="0">
                <a:latin typeface="Arial" pitchFamily="34" charset="0"/>
                <a:cs typeface="Arial" pitchFamily="34" charset="0"/>
              </a:rPr>
              <a:t> de </a:t>
            </a:r>
            <a:r>
              <a:rPr lang="en-US" sz="2800" dirty="0" err="1" smtClean="0">
                <a:latin typeface="Arial" pitchFamily="34" charset="0"/>
                <a:cs typeface="Arial" pitchFamily="34" charset="0"/>
              </a:rPr>
              <a:t>Personalidade</a:t>
            </a:r>
            <a:endParaRPr lang="en-US" sz="2800" dirty="0" smtClean="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229600" y="6477000"/>
            <a:ext cx="762000" cy="261610"/>
          </a:xfrm>
          <a:prstGeom prst="rect">
            <a:avLst/>
          </a:prstGeom>
          <a:noFill/>
        </p:spPr>
        <p:txBody>
          <a:bodyPr wrap="square" rtlCol="0">
            <a:spAutoFit/>
          </a:bodyPr>
          <a:lstStyle/>
          <a:p>
            <a:r>
              <a:rPr lang="en-US" sz="1100" dirty="0" smtClean="0"/>
              <a:t>15 - 19</a:t>
            </a:r>
            <a:endParaRPr lang="en-US" sz="1100" dirty="0"/>
          </a:p>
        </p:txBody>
      </p:sp>
      <p:pic>
        <p:nvPicPr>
          <p:cNvPr id="2" name="Picture 1"/>
          <p:cNvPicPr>
            <a:picLocks noChangeAspect="1"/>
          </p:cNvPicPr>
          <p:nvPr/>
        </p:nvPicPr>
        <p:blipFill>
          <a:blip r:embed="rId3"/>
          <a:stretch>
            <a:fillRect/>
          </a:stretch>
        </p:blipFill>
        <p:spPr>
          <a:xfrm>
            <a:off x="0" y="1930400"/>
            <a:ext cx="9144000" cy="298000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algn="ctr"/>
            <a:r>
              <a:rPr lang="en-US" dirty="0" smtClean="0"/>
              <a:t>O </a:t>
            </a:r>
            <a:r>
              <a:rPr lang="en-US" dirty="0" err="1" smtClean="0"/>
              <a:t>modelo</a:t>
            </a:r>
            <a:r>
              <a:rPr lang="en-US" dirty="0" smtClean="0"/>
              <a:t> dos </a:t>
            </a:r>
            <a:r>
              <a:rPr lang="en-US" sz="3600" i="1" dirty="0" smtClean="0"/>
              <a:t>Big Five</a:t>
            </a:r>
            <a:endParaRPr lang="en-US" sz="3600" i="1"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305800" y="6488668"/>
            <a:ext cx="838200" cy="261610"/>
          </a:xfrm>
          <a:prstGeom prst="rect">
            <a:avLst/>
          </a:prstGeom>
          <a:noFill/>
        </p:spPr>
        <p:txBody>
          <a:bodyPr wrap="square" rtlCol="0">
            <a:spAutoFit/>
          </a:bodyPr>
          <a:lstStyle/>
          <a:p>
            <a:r>
              <a:rPr lang="en-US" sz="1100" dirty="0" smtClean="0"/>
              <a:t>15 - 20</a:t>
            </a:r>
            <a:endParaRPr lang="en-US" sz="1100" dirty="0"/>
          </a:p>
        </p:txBody>
      </p:sp>
      <p:sp>
        <p:nvSpPr>
          <p:cNvPr id="8"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 modelo dos </a:t>
            </a:r>
            <a:r>
              <a:rPr lang="pt-PT" sz="2400" b="1" i="1" dirty="0" err="1" smtClean="0"/>
              <a:t>Big</a:t>
            </a:r>
            <a:r>
              <a:rPr lang="pt-PT" sz="2400" b="1" i="1" dirty="0" smtClean="0"/>
              <a:t> </a:t>
            </a:r>
            <a:r>
              <a:rPr lang="pt-PT" sz="2400" b="1" i="1" dirty="0" err="1" smtClean="0"/>
              <a:t>Five</a:t>
            </a:r>
            <a:r>
              <a:rPr lang="pt-PT" sz="2400" b="1" i="1" dirty="0" smtClean="0"/>
              <a:t> </a:t>
            </a:r>
            <a:r>
              <a:rPr lang="pt-PT" sz="2400" b="1" dirty="0" smtClean="0"/>
              <a:t>– </a:t>
            </a:r>
            <a:r>
              <a:rPr lang="pt-PT" sz="2400" dirty="0" smtClean="0"/>
              <a:t>um modelo das características de personalidade que inclui:</a:t>
            </a:r>
          </a:p>
          <a:p>
            <a:pPr marL="342900" indent="-342900" algn="just" eaLnBrk="0" hangingPunct="0">
              <a:spcBef>
                <a:spcPct val="20000"/>
              </a:spcBef>
              <a:buFont typeface="Arial" charset="0"/>
              <a:buChar char="•"/>
            </a:pPr>
            <a:endParaRPr lang="pt-PT" sz="800" dirty="0" smtClean="0"/>
          </a:p>
          <a:p>
            <a:pPr marL="971550" lvl="1" indent="-514350" algn="just" eaLnBrk="0" hangingPunct="0">
              <a:spcBef>
                <a:spcPct val="20000"/>
              </a:spcBef>
              <a:buFontTx/>
              <a:buAutoNum type="arabicPeriod"/>
            </a:pPr>
            <a:r>
              <a:rPr lang="pt-PT" sz="2400" b="1" dirty="0" err="1" smtClean="0"/>
              <a:t>O</a:t>
            </a:r>
            <a:r>
              <a:rPr lang="pt-PT" sz="2400" dirty="0" err="1" smtClean="0"/>
              <a:t>penness</a:t>
            </a:r>
            <a:r>
              <a:rPr lang="pt-PT" sz="2400" dirty="0" smtClean="0"/>
              <a:t> to </a:t>
            </a:r>
            <a:r>
              <a:rPr lang="pt-PT" sz="2400" dirty="0" err="1" smtClean="0"/>
              <a:t>experience</a:t>
            </a:r>
            <a:r>
              <a:rPr lang="pt-PT" sz="2400" dirty="0" smtClean="0"/>
              <a:t> (abertura à experiência)</a:t>
            </a:r>
            <a:endParaRPr lang="pt-PT" sz="2400" dirty="0" smtClean="0"/>
          </a:p>
          <a:p>
            <a:pPr marL="971550" lvl="1" indent="-514350" algn="just" eaLnBrk="0" hangingPunct="0">
              <a:spcBef>
                <a:spcPct val="20000"/>
              </a:spcBef>
              <a:buFontTx/>
              <a:buAutoNum type="arabicPeriod"/>
            </a:pPr>
            <a:r>
              <a:rPr lang="pt-PT" sz="2400" b="1" dirty="0" err="1" smtClean="0"/>
              <a:t>C</a:t>
            </a:r>
            <a:r>
              <a:rPr lang="pt-PT" sz="2400" dirty="0" err="1" smtClean="0"/>
              <a:t>onscienciousness</a:t>
            </a:r>
            <a:r>
              <a:rPr lang="pt-PT" sz="2400" dirty="0" smtClean="0"/>
              <a:t> (</a:t>
            </a:r>
            <a:r>
              <a:rPr lang="pt-PT" sz="2400" dirty="0" err="1" smtClean="0"/>
              <a:t>conscienciosidade</a:t>
            </a:r>
            <a:r>
              <a:rPr lang="pt-PT" sz="2400" dirty="0" smtClean="0"/>
              <a:t>)</a:t>
            </a:r>
            <a:endParaRPr lang="pt-PT" sz="2400" dirty="0" smtClean="0"/>
          </a:p>
          <a:p>
            <a:pPr marL="971550" lvl="1" indent="-514350" algn="just" eaLnBrk="0" hangingPunct="0">
              <a:spcBef>
                <a:spcPct val="20000"/>
              </a:spcBef>
              <a:buFontTx/>
              <a:buAutoNum type="arabicPeriod"/>
            </a:pPr>
            <a:r>
              <a:rPr lang="pt-PT" sz="2400" b="1" dirty="0" err="1" smtClean="0"/>
              <a:t>E</a:t>
            </a:r>
            <a:r>
              <a:rPr lang="pt-PT" sz="2400" dirty="0" err="1" smtClean="0"/>
              <a:t>xtroversion</a:t>
            </a:r>
            <a:r>
              <a:rPr lang="pt-PT" sz="2400" dirty="0" smtClean="0"/>
              <a:t> (extroversão)</a:t>
            </a:r>
            <a:endParaRPr lang="pt-PT" sz="2400" dirty="0" smtClean="0"/>
          </a:p>
          <a:p>
            <a:pPr marL="971550" lvl="1" indent="-514350" algn="just" eaLnBrk="0" hangingPunct="0">
              <a:spcBef>
                <a:spcPct val="20000"/>
              </a:spcBef>
              <a:buFontTx/>
              <a:buAutoNum type="arabicPeriod"/>
            </a:pPr>
            <a:r>
              <a:rPr lang="pt-PT" sz="2400" b="1" dirty="0" err="1" smtClean="0"/>
              <a:t>A</a:t>
            </a:r>
            <a:r>
              <a:rPr lang="pt-PT" sz="2400" dirty="0" err="1" smtClean="0"/>
              <a:t>greableness</a:t>
            </a:r>
            <a:r>
              <a:rPr lang="pt-PT" sz="2400" dirty="0" smtClean="0"/>
              <a:t> (sociabilidade)</a:t>
            </a:r>
            <a:endParaRPr lang="pt-PT" sz="2400" dirty="0" smtClean="0"/>
          </a:p>
          <a:p>
            <a:pPr marL="971550" lvl="1" indent="-514350" algn="just" eaLnBrk="0" hangingPunct="0">
              <a:spcBef>
                <a:spcPct val="20000"/>
              </a:spcBef>
              <a:buFontTx/>
              <a:buAutoNum type="arabicPeriod"/>
            </a:pPr>
            <a:r>
              <a:rPr lang="pt-PT" sz="2400" b="1" dirty="0" err="1" smtClean="0"/>
              <a:t>N</a:t>
            </a:r>
            <a:r>
              <a:rPr lang="pt-PT" sz="2400" dirty="0" err="1" smtClean="0"/>
              <a:t>euroticism</a:t>
            </a:r>
            <a:r>
              <a:rPr lang="pt-PT" sz="2400" dirty="0" smtClean="0"/>
              <a:t> (</a:t>
            </a:r>
            <a:r>
              <a:rPr lang="pt-PT" sz="2400" dirty="0" err="1" smtClean="0"/>
              <a:t>neuroticismo</a:t>
            </a:r>
            <a:r>
              <a:rPr lang="pt-PT" sz="2400" dirty="0" smtClean="0"/>
              <a:t> / estabilidade emocional)</a:t>
            </a:r>
            <a:endParaRPr lang="pt-PT"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dirty="0" err="1" smtClean="0"/>
              <a:t>Notas</a:t>
            </a:r>
            <a:r>
              <a:rPr lang="en-US" dirty="0" smtClean="0"/>
              <a:t> </a:t>
            </a:r>
            <a:r>
              <a:rPr lang="en-US" dirty="0" err="1" smtClean="0"/>
              <a:t>adicionais</a:t>
            </a:r>
            <a:r>
              <a:rPr lang="en-US" dirty="0" smtClean="0"/>
              <a:t> </a:t>
            </a:r>
            <a:r>
              <a:rPr lang="en-US" dirty="0" err="1" smtClean="0"/>
              <a:t>sobre</a:t>
            </a:r>
            <a:r>
              <a:rPr lang="en-US" dirty="0" smtClean="0"/>
              <a:t> </a:t>
            </a:r>
            <a:r>
              <a:rPr lang="en-US" dirty="0" err="1" smtClean="0"/>
              <a:t>personalidade</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 name="TextBox 6"/>
          <p:cNvSpPr txBox="1"/>
          <p:nvPr/>
        </p:nvSpPr>
        <p:spPr>
          <a:xfrm>
            <a:off x="8077200" y="6611779"/>
            <a:ext cx="946731" cy="261610"/>
          </a:xfrm>
          <a:prstGeom prst="rect">
            <a:avLst/>
          </a:prstGeom>
          <a:noFill/>
        </p:spPr>
        <p:txBody>
          <a:bodyPr wrap="square" rtlCol="0">
            <a:spAutoFit/>
          </a:bodyPr>
          <a:lstStyle/>
          <a:p>
            <a:r>
              <a:rPr lang="en-US" sz="1100" dirty="0" smtClean="0"/>
              <a:t>15 - 21</a:t>
            </a:r>
            <a:endParaRPr lang="en-US" sz="1100" dirty="0"/>
          </a:p>
        </p:txBody>
      </p:sp>
      <p:sp>
        <p:nvSpPr>
          <p:cNvPr id="8"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Locus de controle – </a:t>
            </a:r>
            <a:r>
              <a:rPr lang="pt-PT" sz="2400" dirty="0" smtClean="0"/>
              <a:t>Perspectiva </a:t>
            </a:r>
            <a:r>
              <a:rPr lang="pt-PT" sz="2400" dirty="0"/>
              <a:t>que um indivíduo </a:t>
            </a:r>
            <a:r>
              <a:rPr lang="pt-PT" sz="2400" dirty="0" smtClean="0"/>
              <a:t>tem, </a:t>
            </a:r>
            <a:r>
              <a:rPr lang="pt-PT" sz="2400" dirty="0"/>
              <a:t>sobre </a:t>
            </a:r>
            <a:r>
              <a:rPr lang="pt-PT" sz="2400" dirty="0" smtClean="0"/>
              <a:t>o tipo de fatores que determinam o seu destino - fatores internos ou externos.</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Maquiavelismo – </a:t>
            </a:r>
            <a:r>
              <a:rPr lang="pt-PT" sz="2400" dirty="0" smtClean="0"/>
              <a:t>até que ponto as pessoas são pragmáticas, mantêm alguma distância emocional e acreditam que os meios justificam os fins.</a:t>
            </a:r>
          </a:p>
          <a:p>
            <a:pPr marL="342900" indent="-342900" algn="just" eaLnBrk="0" hangingPunct="0">
              <a:spcBef>
                <a:spcPct val="20000"/>
              </a:spcBef>
              <a:buFont typeface="Arial" charset="0"/>
              <a:buChar char="•"/>
            </a:pPr>
            <a:endParaRPr lang="pt-PT"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382000" y="6629400"/>
            <a:ext cx="762000" cy="261610"/>
          </a:xfrm>
          <a:prstGeom prst="rect">
            <a:avLst/>
          </a:prstGeom>
          <a:noFill/>
        </p:spPr>
        <p:txBody>
          <a:bodyPr wrap="square" rtlCol="0">
            <a:spAutoFit/>
          </a:bodyPr>
          <a:lstStyle/>
          <a:p>
            <a:r>
              <a:rPr lang="en-US" sz="1100" dirty="0" smtClean="0"/>
              <a:t>15 - 22</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Notas</a:t>
            </a:r>
            <a:r>
              <a:rPr lang="en-US" dirty="0" smtClean="0"/>
              <a:t> </a:t>
            </a:r>
            <a:r>
              <a:rPr lang="en-US" dirty="0" err="1" smtClean="0"/>
              <a:t>adicionais</a:t>
            </a:r>
            <a:r>
              <a:rPr lang="en-US" dirty="0" smtClean="0"/>
              <a:t> </a:t>
            </a:r>
            <a:r>
              <a:rPr lang="en-US" dirty="0" err="1" smtClean="0"/>
              <a:t>sobre</a:t>
            </a:r>
            <a:r>
              <a:rPr lang="en-US" dirty="0" smtClean="0"/>
              <a:t> </a:t>
            </a:r>
            <a:r>
              <a:rPr lang="en-US" dirty="0" err="1" smtClean="0"/>
              <a:t>personalidade</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1828800"/>
            <a:ext cx="8229600" cy="42973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endParaRPr lang="pt-PT" sz="2400" b="1" dirty="0" smtClean="0">
              <a:latin typeface="Arial" panose="020B0604020202020204" pitchFamily="34" charset="0"/>
              <a:cs typeface="Arial" panose="020B0604020202020204" pitchFamily="34" charset="0"/>
            </a:endParaRPr>
          </a:p>
          <a:p>
            <a:pPr algn="just">
              <a:defRPr/>
            </a:pPr>
            <a:r>
              <a:rPr lang="pt-PT" sz="2400" b="1" dirty="0" err="1" smtClean="0">
                <a:latin typeface="Arial" panose="020B0604020202020204" pitchFamily="34" charset="0"/>
                <a:cs typeface="Arial" panose="020B0604020202020204" pitchFamily="34" charset="0"/>
              </a:rPr>
              <a:t>Autoestima</a:t>
            </a:r>
            <a:endParaRPr lang="pt-PT" sz="2400" b="1" dirty="0" smtClean="0">
              <a:latin typeface="Arial" panose="020B0604020202020204" pitchFamily="34" charset="0"/>
              <a:cs typeface="Arial" panose="020B0604020202020204" pitchFamily="34" charset="0"/>
            </a:endParaRPr>
          </a:p>
          <a:p>
            <a:pPr algn="just">
              <a:defRPr/>
            </a:pPr>
            <a:endParaRPr lang="pt-PT" sz="800" b="1" dirty="0">
              <a:latin typeface="Arial" panose="020B0604020202020204" pitchFamily="34" charset="0"/>
              <a:cs typeface="Arial" panose="020B0604020202020204" pitchFamily="34" charset="0"/>
            </a:endParaRPr>
          </a:p>
          <a:p>
            <a:pPr marL="0" indent="361950" algn="just">
              <a:buNone/>
              <a:defRPr/>
            </a:pPr>
            <a:r>
              <a:rPr lang="pt-PT" sz="2400" dirty="0" smtClean="0">
                <a:latin typeface="Arial" panose="020B0604020202020204" pitchFamily="34" charset="0"/>
                <a:cs typeface="Arial" panose="020B0604020202020204" pitchFamily="34" charset="0"/>
              </a:rPr>
              <a:t>O quanto um indivíduo gosta, ou não, de si próprio.</a:t>
            </a:r>
          </a:p>
          <a:p>
            <a:pPr marL="0" indent="0" algn="just">
              <a:buNone/>
              <a:defRPr/>
            </a:pPr>
            <a:endParaRPr lang="pt-PT" sz="2400" dirty="0" smtClean="0">
              <a:latin typeface="Arial" panose="020B0604020202020204" pitchFamily="34" charset="0"/>
              <a:cs typeface="Arial" panose="020B0604020202020204" pitchFamily="34" charset="0"/>
            </a:endParaRPr>
          </a:p>
          <a:p>
            <a:pPr algn="just">
              <a:defRPr/>
            </a:pPr>
            <a:r>
              <a:rPr lang="pt-PT" sz="2400" b="1" dirty="0" smtClean="0">
                <a:latin typeface="Arial" panose="020B0604020202020204" pitchFamily="34" charset="0"/>
                <a:cs typeface="Arial" panose="020B0604020202020204" pitchFamily="34" charset="0"/>
              </a:rPr>
              <a:t>Autocontrole</a:t>
            </a:r>
          </a:p>
          <a:p>
            <a:pPr algn="just">
              <a:defRPr/>
            </a:pPr>
            <a:endParaRPr lang="pt-PT" sz="800" dirty="0" smtClean="0">
              <a:latin typeface="Arial" panose="020B0604020202020204" pitchFamily="34" charset="0"/>
              <a:cs typeface="Arial" panose="020B0604020202020204" pitchFamily="34" charset="0"/>
            </a:endParaRPr>
          </a:p>
          <a:p>
            <a:pPr marL="361950" indent="0" algn="just">
              <a:buNone/>
              <a:defRPr/>
            </a:pPr>
            <a:r>
              <a:rPr lang="pt-PT" sz="2400" dirty="0" smtClean="0">
                <a:latin typeface="Arial" panose="020B0604020202020204" pitchFamily="34" charset="0"/>
                <a:cs typeface="Arial" panose="020B0604020202020204" pitchFamily="34" charset="0"/>
              </a:rPr>
              <a:t>Capacidade de ajustar o comportamento a novas situações, decorrentes de condicionantes externas.</a:t>
            </a:r>
          </a:p>
          <a:p>
            <a:pPr marL="0" indent="0" algn="just">
              <a:buFont typeface="Arial" pitchFamily="34" charset="0"/>
              <a:buNone/>
              <a:defRPr/>
            </a:pPr>
            <a:endParaRPr lang="pt-PT"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718131" cy="261610"/>
          </a:xfrm>
          <a:prstGeom prst="rect">
            <a:avLst/>
          </a:prstGeom>
          <a:noFill/>
        </p:spPr>
        <p:txBody>
          <a:bodyPr wrap="square" rtlCol="0">
            <a:spAutoFit/>
          </a:bodyPr>
          <a:lstStyle/>
          <a:p>
            <a:r>
              <a:rPr lang="en-US" sz="1100" dirty="0" smtClean="0"/>
              <a:t>15 - 23</a:t>
            </a:r>
            <a:endParaRPr lang="en-US" sz="1100" dirty="0"/>
          </a:p>
        </p:txBody>
      </p:sp>
      <p:sp>
        <p:nvSpPr>
          <p:cNvPr id="7" name="Rectangle 3"/>
          <p:cNvSpPr txBox="1">
            <a:spLocks/>
          </p:cNvSpPr>
          <p:nvPr/>
        </p:nvSpPr>
        <p:spPr bwMode="auto">
          <a:xfrm>
            <a:off x="304800" y="2133600"/>
            <a:ext cx="8610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err="1" smtClean="0"/>
              <a:t>Proatividade</a:t>
            </a:r>
            <a:r>
              <a:rPr lang="pt-PT" sz="2400" b="1" dirty="0" smtClean="0"/>
              <a:t> – </a:t>
            </a:r>
            <a:r>
              <a:rPr lang="pt-PT" sz="2400" dirty="0" smtClean="0"/>
              <a:t>característica das pessoas que identificam oportunidades, demonstram iniciativa, tomam ações e são perseverantes no sentido de obterem mudanças significativas.</a:t>
            </a:r>
          </a:p>
          <a:p>
            <a:pPr marL="342900" indent="-342900" algn="just" eaLnBrk="0" hangingPunct="0">
              <a:spcBef>
                <a:spcPct val="20000"/>
              </a:spcBef>
              <a:buFont typeface="Arial" charset="0"/>
              <a:buChar char="•"/>
            </a:pPr>
            <a:endParaRPr lang="pt-PT" sz="1600" b="1" dirty="0" smtClean="0"/>
          </a:p>
          <a:p>
            <a:pPr marL="342900" indent="-342900" algn="just" eaLnBrk="0" hangingPunct="0">
              <a:spcBef>
                <a:spcPct val="20000"/>
              </a:spcBef>
              <a:buFont typeface="Arial" charset="0"/>
              <a:buChar char="•"/>
            </a:pPr>
            <a:r>
              <a:rPr lang="pt-PT" sz="2400" b="1" dirty="0" smtClean="0"/>
              <a:t>Resiliência – </a:t>
            </a:r>
            <a:r>
              <a:rPr lang="pt-PT" sz="2400" dirty="0" smtClean="0"/>
              <a:t>a capacidade dum indivíduo para ultrapassar desafios, resistindo e ultrapassando sucessivas barreiras/dificuldades, tornando-os em oportunidades.</a:t>
            </a:r>
            <a:endParaRPr lang="pt-PT" sz="2400" dirty="0"/>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Notas</a:t>
            </a:r>
            <a:r>
              <a:rPr lang="en-US" dirty="0" smtClean="0"/>
              <a:t> </a:t>
            </a:r>
            <a:r>
              <a:rPr lang="en-US" dirty="0" err="1" smtClean="0"/>
              <a:t>adicionais</a:t>
            </a:r>
            <a:r>
              <a:rPr lang="en-US" dirty="0" smtClean="0"/>
              <a:t> </a:t>
            </a:r>
            <a:r>
              <a:rPr lang="en-US" dirty="0" err="1" smtClean="0"/>
              <a:t>sobre</a:t>
            </a:r>
            <a:r>
              <a:rPr lang="en-US" dirty="0" smtClean="0"/>
              <a:t> </a:t>
            </a:r>
            <a:r>
              <a:rPr lang="en-US" dirty="0" err="1" smtClean="0"/>
              <a:t>personalidade</a:t>
            </a:r>
            <a:r>
              <a:rPr lang="en-US"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Autofit/>
          </a:bodyPr>
          <a:lstStyle/>
          <a:p>
            <a:pPr algn="ctr"/>
            <a:r>
              <a:rPr lang="en-US" sz="2800" dirty="0" err="1" smtClean="0"/>
              <a:t>figura</a:t>
            </a:r>
            <a:r>
              <a:rPr lang="en-US" sz="2800" dirty="0" smtClean="0"/>
              <a:t> 15-4</a:t>
            </a:r>
            <a:br>
              <a:rPr lang="en-US" sz="2800" dirty="0" smtClean="0"/>
            </a:br>
            <a:r>
              <a:rPr lang="en-US" sz="2800" dirty="0" err="1" smtClean="0"/>
              <a:t>personalidade</a:t>
            </a:r>
            <a:r>
              <a:rPr lang="en-US" sz="2800" dirty="0" smtClean="0"/>
              <a:t> e </a:t>
            </a:r>
            <a:r>
              <a:rPr lang="en-US" sz="2800" dirty="0" err="1" smtClean="0"/>
              <a:t>tipos</a:t>
            </a:r>
            <a:r>
              <a:rPr lang="en-US" sz="2800" dirty="0" smtClean="0"/>
              <a:t> de </a:t>
            </a:r>
            <a:r>
              <a:rPr lang="en-US" sz="2800" dirty="0" err="1" smtClean="0"/>
              <a:t>emprego</a:t>
            </a:r>
            <a:r>
              <a:rPr lang="en-US" sz="2800" dirty="0" smtClean="0"/>
              <a:t> (Holland)</a:t>
            </a:r>
            <a:endParaRPr lang="en-US" sz="2800" dirty="0"/>
          </a:p>
        </p:txBody>
      </p:sp>
      <p:sp>
        <p:nvSpPr>
          <p:cNvPr id="4" name="Footer Placeholder 3"/>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8229600" y="6477000"/>
            <a:ext cx="762000" cy="261610"/>
          </a:xfrm>
          <a:prstGeom prst="rect">
            <a:avLst/>
          </a:prstGeom>
          <a:noFill/>
        </p:spPr>
        <p:txBody>
          <a:bodyPr wrap="square" rtlCol="0">
            <a:spAutoFit/>
          </a:bodyPr>
          <a:lstStyle/>
          <a:p>
            <a:r>
              <a:rPr lang="en-US" sz="1100" dirty="0" smtClean="0"/>
              <a:t>15 - 27</a:t>
            </a:r>
            <a:endParaRPr lang="en-US" sz="1100" dirty="0"/>
          </a:p>
        </p:txBody>
      </p:sp>
      <p:pic>
        <p:nvPicPr>
          <p:cNvPr id="5" name="Picture 4"/>
          <p:cNvPicPr>
            <a:picLocks noChangeAspect="1"/>
          </p:cNvPicPr>
          <p:nvPr/>
        </p:nvPicPr>
        <p:blipFill>
          <a:blip r:embed="rId3"/>
          <a:stretch>
            <a:fillRect/>
          </a:stretch>
        </p:blipFill>
        <p:spPr>
          <a:xfrm>
            <a:off x="228600" y="1001866"/>
            <a:ext cx="8763000" cy="585733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fontScale="90000"/>
          </a:bodyPr>
          <a:lstStyle/>
          <a:p>
            <a:pPr algn="ctr"/>
            <a:r>
              <a:rPr lang="en-US" sz="3600" dirty="0" err="1" smtClean="0"/>
              <a:t>Emoções</a:t>
            </a:r>
            <a:r>
              <a:rPr lang="en-US" sz="3600" dirty="0" smtClean="0"/>
              <a:t> e </a:t>
            </a:r>
            <a:r>
              <a:rPr lang="en-US" sz="3600" dirty="0" err="1" smtClean="0"/>
              <a:t>inteligência</a:t>
            </a:r>
            <a:r>
              <a:rPr lang="en-US" sz="3600" dirty="0" smtClean="0"/>
              <a:t> </a:t>
            </a:r>
            <a:r>
              <a:rPr lang="en-US" sz="3600" dirty="0" err="1" smtClean="0"/>
              <a:t>emocional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153400" y="6611779"/>
            <a:ext cx="838200" cy="261610"/>
          </a:xfrm>
          <a:prstGeom prst="rect">
            <a:avLst/>
          </a:prstGeom>
          <a:noFill/>
        </p:spPr>
        <p:txBody>
          <a:bodyPr wrap="square" rtlCol="0">
            <a:spAutoFit/>
          </a:bodyPr>
          <a:lstStyle/>
          <a:p>
            <a:r>
              <a:rPr lang="en-US" sz="1100" dirty="0" smtClean="0"/>
              <a:t>15</a:t>
            </a:r>
            <a:r>
              <a:rPr lang="en-US" sz="1000" dirty="0" smtClean="0"/>
              <a:t> - 24</a:t>
            </a:r>
            <a:endParaRPr lang="en-US" sz="1000" dirty="0"/>
          </a:p>
        </p:txBody>
      </p:sp>
      <p:sp>
        <p:nvSpPr>
          <p:cNvPr id="7"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Emoções</a:t>
            </a:r>
          </a:p>
          <a:p>
            <a:pPr marL="342900" indent="-342900" algn="just" eaLnBrk="0" hangingPunct="0">
              <a:spcBef>
                <a:spcPct val="20000"/>
              </a:spcBef>
              <a:buFont typeface="Arial" charset="0"/>
              <a:buChar char="•"/>
            </a:pPr>
            <a:endParaRPr lang="pt-PT" sz="800" b="1" dirty="0"/>
          </a:p>
          <a:p>
            <a:pPr indent="361950" algn="just" eaLnBrk="0" hangingPunct="0">
              <a:spcBef>
                <a:spcPct val="20000"/>
              </a:spcBef>
            </a:pPr>
            <a:r>
              <a:rPr lang="pt-PT" sz="2400" dirty="0" smtClean="0"/>
              <a:t>Sentimentos intensos relativos a algo ou alguém.</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Inteligência Emocional (IE)</a:t>
            </a:r>
          </a:p>
          <a:p>
            <a:pPr marL="342900" indent="-342900" algn="just" eaLnBrk="0" hangingPunct="0">
              <a:spcBef>
                <a:spcPct val="20000"/>
              </a:spcBef>
              <a:buFont typeface="Arial" charset="0"/>
              <a:buChar char="•"/>
            </a:pPr>
            <a:endParaRPr lang="pt-PT" sz="800" b="1" dirty="0"/>
          </a:p>
          <a:p>
            <a:pPr marL="361950" algn="just" eaLnBrk="0" hangingPunct="0">
              <a:spcBef>
                <a:spcPct val="20000"/>
              </a:spcBef>
            </a:pPr>
            <a:r>
              <a:rPr lang="pt-PT" sz="2400" dirty="0" smtClean="0"/>
              <a:t>A capacidade de observar e gerir as evidências e as informações relativas às emoções.</a:t>
            </a:r>
            <a:endParaRPr lang="pt-PT"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fontScale="90000"/>
          </a:bodyPr>
          <a:lstStyle/>
          <a:p>
            <a:pPr algn="ctr"/>
            <a:r>
              <a:rPr lang="en-US" dirty="0" smtClean="0"/>
              <a:t>Cinco </a:t>
            </a:r>
            <a:r>
              <a:rPr lang="en-US" dirty="0" err="1" smtClean="0"/>
              <a:t>dimensões</a:t>
            </a:r>
            <a:r>
              <a:rPr lang="en-US" dirty="0" smtClean="0"/>
              <a:t> da </a:t>
            </a:r>
            <a:r>
              <a:rPr lang="en-US" dirty="0" err="1" smtClean="0"/>
              <a:t>inteligência</a:t>
            </a:r>
            <a:r>
              <a:rPr lang="en-US" dirty="0" smtClean="0"/>
              <a:t> </a:t>
            </a:r>
            <a:r>
              <a:rPr lang="en-US" dirty="0" err="1" smtClean="0"/>
              <a:t>emocional</a:t>
            </a:r>
            <a:r>
              <a:rPr lang="en-US" sz="3600" dirty="0" smtClean="0"/>
              <a:t> (IE) de </a:t>
            </a:r>
            <a:r>
              <a:rPr lang="en-US" sz="3600" dirty="0" err="1" smtClean="0"/>
              <a:t>goleman</a:t>
            </a:r>
            <a:endParaRPr lang="en-US" sz="3600" dirty="0" smtClean="0">
              <a:latin typeface="Calibri" pitchFamily="34" charset="0"/>
            </a:endParaRPr>
          </a:p>
        </p:txBody>
      </p:sp>
      <p:sp>
        <p:nvSpPr>
          <p:cNvPr id="7" name="Footer Placeholder 6"/>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8" name="TextBox 7"/>
          <p:cNvSpPr txBox="1"/>
          <p:nvPr/>
        </p:nvSpPr>
        <p:spPr>
          <a:xfrm>
            <a:off x="8425869" y="6611779"/>
            <a:ext cx="718131" cy="261610"/>
          </a:xfrm>
          <a:prstGeom prst="rect">
            <a:avLst/>
          </a:prstGeom>
          <a:noFill/>
        </p:spPr>
        <p:txBody>
          <a:bodyPr wrap="square" rtlCol="0">
            <a:spAutoFit/>
          </a:bodyPr>
          <a:lstStyle/>
          <a:p>
            <a:r>
              <a:rPr lang="en-US" sz="1100" dirty="0" smtClean="0"/>
              <a:t>15 - 25</a:t>
            </a:r>
            <a:endParaRPr lang="en-US" sz="1100" dirty="0"/>
          </a:p>
        </p:txBody>
      </p:sp>
      <p:sp>
        <p:nvSpPr>
          <p:cNvPr id="9" name="Rectangle 3"/>
          <p:cNvSpPr txBox="1">
            <a:spLocks/>
          </p:cNvSpPr>
          <p:nvPr/>
        </p:nvSpPr>
        <p:spPr bwMode="auto">
          <a:xfrm>
            <a:off x="457200" y="2057400"/>
            <a:ext cx="8229600" cy="4025186"/>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 Inteligência Emocional (IE) é composta por cinco dimensões:</a:t>
            </a:r>
          </a:p>
          <a:p>
            <a:pPr marL="342900" indent="-342900" algn="just" eaLnBrk="0" hangingPunct="0">
              <a:spcBef>
                <a:spcPct val="20000"/>
              </a:spcBef>
              <a:buFont typeface="Arial" charset="0"/>
              <a:buChar char="•"/>
            </a:pPr>
            <a:endParaRPr lang="pt-PT" sz="1000" dirty="0" smtClean="0"/>
          </a:p>
          <a:p>
            <a:pPr marL="342900" indent="-342900" algn="just" eaLnBrk="0" hangingPunct="0">
              <a:spcBef>
                <a:spcPct val="20000"/>
              </a:spcBef>
              <a:buFont typeface="Arial" charset="0"/>
              <a:buChar char="•"/>
            </a:pPr>
            <a:endParaRPr lang="pt-PT" sz="800" dirty="0" smtClean="0"/>
          </a:p>
          <a:p>
            <a:pPr marL="971550" lvl="1" indent="-514350" algn="just" eaLnBrk="0" hangingPunct="0">
              <a:spcBef>
                <a:spcPct val="20000"/>
              </a:spcBef>
              <a:buFontTx/>
              <a:buAutoNum type="arabicPeriod"/>
            </a:pPr>
            <a:r>
              <a:rPr lang="pt-PT" sz="2400" b="1" dirty="0" smtClean="0"/>
              <a:t>Autoconsciência</a:t>
            </a:r>
            <a:r>
              <a:rPr lang="pt-PT" sz="2400" i="1" dirty="0" smtClean="0"/>
              <a:t>: </a:t>
            </a:r>
            <a:r>
              <a:rPr lang="pt-PT" sz="2400" dirty="0" smtClean="0"/>
              <a:t>Ser capaz de identificar o que se está a sentir e porquê.</a:t>
            </a:r>
          </a:p>
          <a:p>
            <a:pPr marL="971550" lvl="1" indent="-514350" algn="just" eaLnBrk="0" hangingPunct="0">
              <a:spcBef>
                <a:spcPct val="20000"/>
              </a:spcBef>
              <a:buFontTx/>
              <a:buAutoNum type="arabicPeriod"/>
            </a:pPr>
            <a:endParaRPr lang="pt-PT" sz="800" dirty="0" smtClean="0"/>
          </a:p>
          <a:p>
            <a:pPr marL="971550" lvl="1" indent="-514350" algn="just" eaLnBrk="0" hangingPunct="0">
              <a:spcBef>
                <a:spcPct val="20000"/>
              </a:spcBef>
              <a:buFontTx/>
              <a:buAutoNum type="arabicPeriod"/>
            </a:pPr>
            <a:r>
              <a:rPr lang="pt-PT" sz="2400" b="1" dirty="0" smtClean="0"/>
              <a:t>Autocontrolo</a:t>
            </a:r>
            <a:r>
              <a:rPr lang="pt-PT" sz="2400" i="1" dirty="0" smtClean="0"/>
              <a:t>: </a:t>
            </a:r>
            <a:r>
              <a:rPr lang="pt-PT" sz="2400" dirty="0" smtClean="0"/>
              <a:t>Ser capaz de gerir os próprios sentimentos e os impulsos para reagir automaticamente.</a:t>
            </a:r>
          </a:p>
          <a:p>
            <a:pPr marL="971550" lvl="1" indent="-514350" algn="just" eaLnBrk="0" hangingPunct="0">
              <a:spcBef>
                <a:spcPct val="20000"/>
              </a:spcBef>
              <a:buFontTx/>
              <a:buAutoNum type="arabicPeriod"/>
            </a:pPr>
            <a:endParaRPr lang="pt-PT"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7" name="TextBox 6"/>
          <p:cNvSpPr txBox="1"/>
          <p:nvPr/>
        </p:nvSpPr>
        <p:spPr>
          <a:xfrm>
            <a:off x="8349669" y="6488668"/>
            <a:ext cx="794331" cy="261610"/>
          </a:xfrm>
          <a:prstGeom prst="rect">
            <a:avLst/>
          </a:prstGeom>
          <a:noFill/>
        </p:spPr>
        <p:txBody>
          <a:bodyPr wrap="square" rtlCol="0">
            <a:spAutoFit/>
          </a:bodyPr>
          <a:lstStyle/>
          <a:p>
            <a:r>
              <a:rPr lang="en-US" sz="1100" dirty="0" smtClean="0"/>
              <a:t>15 - 26</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smtClean="0"/>
              <a:t>Cinco </a:t>
            </a:r>
            <a:r>
              <a:rPr lang="en-US" dirty="0" err="1" smtClean="0"/>
              <a:t>dimensões</a:t>
            </a:r>
            <a:r>
              <a:rPr lang="en-US" dirty="0" smtClean="0"/>
              <a:t> da </a:t>
            </a:r>
            <a:r>
              <a:rPr lang="en-US" dirty="0" err="1" smtClean="0"/>
              <a:t>inteligência</a:t>
            </a:r>
            <a:r>
              <a:rPr lang="en-US" dirty="0" smtClean="0"/>
              <a:t> </a:t>
            </a:r>
            <a:r>
              <a:rPr lang="en-US" dirty="0" err="1" smtClean="0"/>
              <a:t>emocional</a:t>
            </a:r>
            <a:r>
              <a:rPr lang="en-US" sz="3600" dirty="0" smtClean="0"/>
              <a:t> (IE) de Goleman (cont.)</a:t>
            </a:r>
            <a:endParaRPr lang="en-US" sz="3600" dirty="0" smtClean="0">
              <a:latin typeface="Calibri" pitchFamily="34" charset="0"/>
            </a:endParaRPr>
          </a:p>
        </p:txBody>
      </p:sp>
      <p:sp>
        <p:nvSpPr>
          <p:cNvPr id="3" name="Content Placeholder 2"/>
          <p:cNvSpPr>
            <a:spLocks noGrp="1"/>
          </p:cNvSpPr>
          <p:nvPr>
            <p:ph idx="1"/>
          </p:nvPr>
        </p:nvSpPr>
        <p:spPr>
          <a:xfrm>
            <a:off x="577269" y="2209800"/>
            <a:ext cx="7772400" cy="3733800"/>
          </a:xfrm>
        </p:spPr>
        <p:txBody>
          <a:bodyPr>
            <a:normAutofit/>
          </a:bodyPr>
          <a:lstStyle/>
          <a:p>
            <a:pPr marL="971550" lvl="1" indent="-514350" algn="just" eaLnBrk="0" hangingPunct="0">
              <a:spcBef>
                <a:spcPct val="20000"/>
              </a:spcBef>
              <a:buClrTx/>
              <a:buFontTx/>
              <a:buAutoNum type="arabicPeriod" startAt="4"/>
            </a:pPr>
            <a:r>
              <a:rPr lang="pt-PT" sz="2400" b="1" dirty="0" err="1">
                <a:latin typeface="Arial" panose="020B0604020202020204" pitchFamily="34" charset="0"/>
                <a:cs typeface="Arial" panose="020B0604020202020204" pitchFamily="34" charset="0"/>
              </a:rPr>
              <a:t>Automotivação</a:t>
            </a:r>
            <a:r>
              <a:rPr lang="pt-PT" sz="2400" i="1" dirty="0">
                <a:latin typeface="Arial" panose="020B0604020202020204" pitchFamily="34" charset="0"/>
                <a:cs typeface="Arial" panose="020B0604020202020204" pitchFamily="34" charset="0"/>
              </a:rPr>
              <a:t>: </a:t>
            </a:r>
            <a:r>
              <a:rPr lang="pt-PT" sz="2400" dirty="0">
                <a:latin typeface="Arial" panose="020B0604020202020204" pitchFamily="34" charset="0"/>
                <a:cs typeface="Arial" panose="020B0604020202020204" pitchFamily="34" charset="0"/>
              </a:rPr>
              <a:t>A capacidade de criar motivação para o comportamento pretendido, mesmo quando confrontado com adversidades</a:t>
            </a:r>
            <a:r>
              <a:rPr lang="pt-PT" sz="2400" dirty="0" smtClean="0">
                <a:latin typeface="Arial" panose="020B0604020202020204" pitchFamily="34" charset="0"/>
                <a:cs typeface="Arial" panose="020B0604020202020204" pitchFamily="34" charset="0"/>
              </a:rPr>
              <a:t>.</a:t>
            </a:r>
          </a:p>
          <a:p>
            <a:pPr marL="971550" lvl="1" indent="-514350" algn="just" eaLnBrk="0" hangingPunct="0">
              <a:spcBef>
                <a:spcPct val="20000"/>
              </a:spcBef>
              <a:buClrTx/>
              <a:buFontTx/>
              <a:buAutoNum type="arabicPeriod" startAt="4"/>
            </a:pPr>
            <a:endParaRPr lang="pt-PT" sz="800" dirty="0">
              <a:latin typeface="Arial" panose="020B0604020202020204" pitchFamily="34" charset="0"/>
              <a:cs typeface="Arial" panose="020B0604020202020204" pitchFamily="34" charset="0"/>
            </a:endParaRPr>
          </a:p>
          <a:p>
            <a:pPr marL="971550" lvl="1" indent="-514350" algn="just" eaLnBrk="0" hangingPunct="0">
              <a:spcBef>
                <a:spcPct val="20000"/>
              </a:spcBef>
              <a:buClrTx/>
              <a:buFontTx/>
              <a:buAutoNum type="arabicPeriod" startAt="4"/>
            </a:pPr>
            <a:r>
              <a:rPr lang="pt-PT" sz="2400" b="1" dirty="0" smtClean="0">
                <a:latin typeface="Arial" panose="020B0604020202020204" pitchFamily="34" charset="0"/>
                <a:cs typeface="Arial" panose="020B0604020202020204" pitchFamily="34" charset="0"/>
              </a:rPr>
              <a:t>Empatia</a:t>
            </a:r>
            <a:r>
              <a:rPr lang="pt-PT" sz="2400" b="1" i="1" dirty="0">
                <a:latin typeface="Arial" panose="020B0604020202020204" pitchFamily="34" charset="0"/>
                <a:cs typeface="Arial" panose="020B0604020202020204" pitchFamily="34" charset="0"/>
              </a:rPr>
              <a:t>: </a:t>
            </a:r>
            <a:r>
              <a:rPr lang="pt-PT" sz="2400" dirty="0">
                <a:latin typeface="Arial" panose="020B0604020202020204" pitchFamily="34" charset="0"/>
                <a:cs typeface="Arial" panose="020B0604020202020204" pitchFamily="34" charset="0"/>
              </a:rPr>
              <a:t>A sensibilidade para perceber e entender o que sentem os outros</a:t>
            </a:r>
            <a:r>
              <a:rPr lang="pt-PT" sz="2400" dirty="0" smtClean="0">
                <a:latin typeface="Arial" panose="020B0604020202020204" pitchFamily="34" charset="0"/>
                <a:cs typeface="Arial" panose="020B0604020202020204" pitchFamily="34" charset="0"/>
              </a:rPr>
              <a:t>.</a:t>
            </a:r>
          </a:p>
          <a:p>
            <a:pPr marL="971550" lvl="1" indent="-514350" algn="just" eaLnBrk="0" hangingPunct="0">
              <a:spcBef>
                <a:spcPct val="20000"/>
              </a:spcBef>
              <a:buClrTx/>
              <a:buFontTx/>
              <a:buAutoNum type="arabicPeriod" startAt="4"/>
            </a:pPr>
            <a:endParaRPr lang="pt-PT" sz="800" dirty="0">
              <a:latin typeface="Arial" panose="020B0604020202020204" pitchFamily="34" charset="0"/>
              <a:cs typeface="Arial" panose="020B0604020202020204" pitchFamily="34" charset="0"/>
            </a:endParaRPr>
          </a:p>
          <a:p>
            <a:pPr marL="971550" lvl="1" indent="-514350" algn="just" eaLnBrk="0" hangingPunct="0">
              <a:spcBef>
                <a:spcPct val="20000"/>
              </a:spcBef>
              <a:buClrTx/>
              <a:buFontTx/>
              <a:buAutoNum type="arabicPeriod" startAt="4"/>
            </a:pPr>
            <a:r>
              <a:rPr lang="pt-PT" sz="2400" b="1" dirty="0">
                <a:latin typeface="Arial" panose="020B0604020202020204" pitchFamily="34" charset="0"/>
                <a:cs typeface="Arial" panose="020B0604020202020204" pitchFamily="34" charset="0"/>
              </a:rPr>
              <a:t>Competências Sociais</a:t>
            </a:r>
            <a:r>
              <a:rPr lang="pt-PT" sz="2400" b="1" i="1" dirty="0">
                <a:latin typeface="Arial" panose="020B0604020202020204" pitchFamily="34" charset="0"/>
                <a:cs typeface="Arial" panose="020B0604020202020204" pitchFamily="34" charset="0"/>
              </a:rPr>
              <a:t>: </a:t>
            </a:r>
            <a:r>
              <a:rPr lang="pt-PT" sz="2400" dirty="0">
                <a:latin typeface="Arial" panose="020B0604020202020204" pitchFamily="34" charset="0"/>
                <a:cs typeface="Arial" panose="020B0604020202020204" pitchFamily="34" charset="0"/>
              </a:rPr>
              <a:t>Capacidade de gerir as emoções dos outros.</a:t>
            </a:r>
          </a:p>
          <a:p>
            <a:endParaRPr lang="pt-P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algn="ctr"/>
            <a:r>
              <a:rPr lang="en-US" sz="3600" dirty="0" err="1" smtClean="0"/>
              <a:t>Perceção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305800" y="6477000"/>
            <a:ext cx="718131" cy="261610"/>
          </a:xfrm>
          <a:prstGeom prst="rect">
            <a:avLst/>
          </a:prstGeom>
          <a:noFill/>
        </p:spPr>
        <p:txBody>
          <a:bodyPr wrap="square" rtlCol="0">
            <a:spAutoFit/>
          </a:bodyPr>
          <a:lstStyle/>
          <a:p>
            <a:r>
              <a:rPr lang="en-US" sz="1100" dirty="0" smtClean="0"/>
              <a:t>15 - 28</a:t>
            </a:r>
            <a:endParaRPr lang="en-US" sz="1100" dirty="0"/>
          </a:p>
        </p:txBody>
      </p:sp>
      <p:sp>
        <p:nvSpPr>
          <p:cNvPr id="7" name="Rectangle 3"/>
          <p:cNvSpPr txBox="1">
            <a:spLocks/>
          </p:cNvSpPr>
          <p:nvPr/>
        </p:nvSpPr>
        <p:spPr bwMode="auto">
          <a:xfrm>
            <a:off x="457200" y="1752600"/>
            <a:ext cx="8229600" cy="4373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err="1" smtClean="0"/>
              <a:t>Perceção</a:t>
            </a:r>
            <a:endParaRPr lang="pt-PT" sz="2400" b="1" dirty="0" smtClean="0"/>
          </a:p>
          <a:p>
            <a:pPr marL="342900" indent="-342900" algn="just" eaLnBrk="0" hangingPunct="0">
              <a:spcBef>
                <a:spcPct val="20000"/>
              </a:spcBef>
              <a:buFont typeface="Arial" charset="0"/>
              <a:buChar char="•"/>
            </a:pPr>
            <a:endParaRPr lang="pt-PT" sz="800" b="1" dirty="0" smtClean="0"/>
          </a:p>
          <a:p>
            <a:pPr marL="361950" algn="just" eaLnBrk="0" hangingPunct="0">
              <a:spcBef>
                <a:spcPct val="20000"/>
              </a:spcBef>
            </a:pPr>
            <a:r>
              <a:rPr lang="pt-PT" sz="2400" dirty="0" smtClean="0"/>
              <a:t>Um processo através do qual nós atribuímos sentido ao nosso meio-envolvente e interpretamos os estímulos sensoriais.</a:t>
            </a:r>
          </a:p>
          <a:p>
            <a:pPr algn="just" eaLnBrk="0" hangingPunct="0">
              <a:spcBef>
                <a:spcPct val="20000"/>
              </a:spcBef>
            </a:pPr>
            <a:endParaRPr lang="pt-PT" sz="800" dirty="0"/>
          </a:p>
          <a:p>
            <a:pPr indent="361950" algn="just" eaLnBrk="0" hangingPunct="0">
              <a:spcBef>
                <a:spcPct val="20000"/>
              </a:spcBef>
            </a:pPr>
            <a:r>
              <a:rPr lang="pt-PT" sz="2400" dirty="0" err="1" smtClean="0"/>
              <a:t>Fatores</a:t>
            </a:r>
            <a:r>
              <a:rPr lang="pt-PT" sz="2400" dirty="0" smtClean="0"/>
              <a:t> que condicionam as perceções:</a:t>
            </a:r>
          </a:p>
          <a:p>
            <a:pPr marL="1257300" lvl="1" indent="-533400" algn="just" eaLnBrk="0" hangingPunct="0">
              <a:spcBef>
                <a:spcPct val="20000"/>
              </a:spcBef>
              <a:buFont typeface="Arial" charset="0"/>
              <a:buChar char="–"/>
            </a:pPr>
            <a:r>
              <a:rPr lang="pt-PT" sz="2400" dirty="0" smtClean="0"/>
              <a:t>Indivíduo que </a:t>
            </a:r>
            <a:r>
              <a:rPr lang="pt-PT" sz="2400" dirty="0" err="1" smtClean="0"/>
              <a:t>perceciona</a:t>
            </a:r>
            <a:r>
              <a:rPr lang="pt-PT" sz="2400" dirty="0"/>
              <a:t>;</a:t>
            </a:r>
            <a:endParaRPr lang="pt-PT" sz="2400" dirty="0" smtClean="0"/>
          </a:p>
          <a:p>
            <a:pPr marL="1257300" lvl="1" indent="-533400" algn="just" eaLnBrk="0" hangingPunct="0">
              <a:spcBef>
                <a:spcPct val="20000"/>
              </a:spcBef>
              <a:buFont typeface="Arial" charset="0"/>
              <a:buChar char="–"/>
            </a:pPr>
            <a:r>
              <a:rPr lang="pt-PT" sz="2400" dirty="0" smtClean="0"/>
              <a:t>Alvo da atenção;</a:t>
            </a:r>
          </a:p>
          <a:p>
            <a:pPr marL="1257300" lvl="1" indent="-533400" algn="just" eaLnBrk="0" hangingPunct="0">
              <a:spcBef>
                <a:spcPct val="20000"/>
              </a:spcBef>
              <a:buFont typeface="Arial" charset="0"/>
              <a:buChar char="–"/>
            </a:pPr>
            <a:r>
              <a:rPr lang="pt-PT" sz="2400" dirty="0" smtClean="0"/>
              <a:t>Situação.</a:t>
            </a:r>
            <a:endParaRPr lang="pt-PT"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algn="ctr"/>
            <a:r>
              <a:rPr lang="en-US" dirty="0" err="1" smtClean="0"/>
              <a:t>Comportamento</a:t>
            </a:r>
            <a:r>
              <a:rPr lang="en-US" dirty="0" smtClean="0"/>
              <a:t> </a:t>
            </a:r>
            <a:r>
              <a:rPr lang="en-US" dirty="0" err="1" smtClean="0"/>
              <a:t>organizacional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077200" y="6477000"/>
            <a:ext cx="1066800" cy="261610"/>
          </a:xfrm>
          <a:prstGeom prst="rect">
            <a:avLst/>
          </a:prstGeom>
          <a:noFill/>
        </p:spPr>
        <p:txBody>
          <a:bodyPr wrap="square" rtlCol="0">
            <a:spAutoFit/>
          </a:bodyPr>
          <a:lstStyle/>
          <a:p>
            <a:r>
              <a:rPr lang="en-US" sz="1100" dirty="0" smtClean="0"/>
              <a:t>15 - 3</a:t>
            </a:r>
            <a:endParaRPr lang="en-US" sz="1100" dirty="0"/>
          </a:p>
        </p:txBody>
      </p:sp>
      <p:sp>
        <p:nvSpPr>
          <p:cNvPr id="7" name="Rectangle 3"/>
          <p:cNvSpPr txBox="1">
            <a:spLocks/>
          </p:cNvSpPr>
          <p:nvPr/>
        </p:nvSpPr>
        <p:spPr bwMode="auto">
          <a:xfrm>
            <a:off x="457200" y="2051708"/>
            <a:ext cx="8229600" cy="4525963"/>
          </a:xfrm>
          <a:prstGeom prst="rect">
            <a:avLst/>
          </a:prstGeom>
          <a:noFill/>
          <a:ln w="9525">
            <a:noFill/>
            <a:miter lim="800000"/>
            <a:headEnd/>
            <a:tailEnd/>
          </a:ln>
        </p:spPr>
        <p:txBody>
          <a:bodyPr/>
          <a:lstStyle/>
          <a:p>
            <a:pPr algn="just" eaLnBrk="0" hangingPunct="0">
              <a:spcBef>
                <a:spcPct val="20000"/>
              </a:spcBef>
            </a:pPr>
            <a:r>
              <a:rPr lang="pt-PT" sz="2400" b="1" dirty="0" smtClean="0"/>
              <a:t>Comportamento: </a:t>
            </a:r>
            <a:r>
              <a:rPr lang="pt-PT" sz="2400" dirty="0" smtClean="0"/>
              <a:t>As ações das pessoas.</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Comportamento Organizacional</a:t>
            </a:r>
          </a:p>
          <a:p>
            <a:pPr marL="342900" indent="-342900" algn="just" eaLnBrk="0" hangingPunct="0">
              <a:spcBef>
                <a:spcPct val="20000"/>
              </a:spcBef>
              <a:buFont typeface="Arial" charset="0"/>
              <a:buChar char="•"/>
            </a:pPr>
            <a:endParaRPr lang="pt-PT" sz="800" b="1" dirty="0"/>
          </a:p>
          <a:p>
            <a:pPr marL="361950" algn="just" eaLnBrk="0" hangingPunct="0">
              <a:spcBef>
                <a:spcPct val="20000"/>
              </a:spcBef>
            </a:pPr>
            <a:r>
              <a:rPr lang="pt-PT" sz="2400" dirty="0" smtClean="0"/>
              <a:t>O estudo das ações das pessoas, no trabalho e nas organizações.</a:t>
            </a:r>
            <a:endParaRPr lang="pt-P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15-5</a:t>
            </a:r>
            <a:br>
              <a:rPr lang="en-US" sz="3600" dirty="0" smtClean="0"/>
            </a:br>
            <a:r>
              <a:rPr lang="en-US" dirty="0" smtClean="0"/>
              <a:t>o que </a:t>
            </a:r>
            <a:r>
              <a:rPr lang="en-US" dirty="0" err="1" smtClean="0"/>
              <a:t>vê</a:t>
            </a:r>
            <a:r>
              <a:rPr lang="en-US" dirty="0" smtClean="0"/>
              <a:t> </a:t>
            </a:r>
            <a:r>
              <a:rPr lang="en-US" dirty="0" err="1" smtClean="0"/>
              <a:t>aqui</a:t>
            </a:r>
            <a:r>
              <a:rPr lang="en-US" sz="3600" dirty="0" smtClean="0"/>
              <a:t>?</a:t>
            </a:r>
            <a:endParaRPr lang="en-US" sz="3600" dirty="0" smtClean="0">
              <a:latin typeface="Calibri" pitchFamily="34" charset="0"/>
            </a:endParaRPr>
          </a:p>
        </p:txBody>
      </p:sp>
      <p:sp>
        <p:nvSpPr>
          <p:cNvPr id="5" name="Content Placeholder 4"/>
          <p:cNvSpPr>
            <a:spLocks noGrp="1"/>
          </p:cNvSpPr>
          <p:nvPr>
            <p:ph idx="1"/>
          </p:nvPr>
        </p:nvSpPr>
        <p:spPr/>
        <p:txBody>
          <a:bodyPr/>
          <a:lstStyle/>
          <a:p>
            <a:endParaRPr lang="en-US" dirty="0"/>
          </a:p>
        </p:txBody>
      </p:sp>
      <p:sp>
        <p:nvSpPr>
          <p:cNvPr id="87042"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dirty="0"/>
          </a:p>
        </p:txBody>
      </p:sp>
      <p:pic>
        <p:nvPicPr>
          <p:cNvPr id="87043" name="Picture 3"/>
          <p:cNvPicPr>
            <a:picLocks noGrp="1" noChangeAspect="1" noChangeArrowheads="1"/>
          </p:cNvPicPr>
          <p:nvPr/>
        </p:nvPicPr>
        <p:blipFill>
          <a:blip r:embed="rId3" cstate="print"/>
          <a:srcRect/>
          <a:stretch>
            <a:fillRect/>
          </a:stretch>
        </p:blipFill>
        <p:spPr bwMode="auto">
          <a:xfrm>
            <a:off x="685800" y="1600200"/>
            <a:ext cx="8229600" cy="44196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8001000" y="6488668"/>
            <a:ext cx="1022931" cy="261610"/>
          </a:xfrm>
          <a:prstGeom prst="rect">
            <a:avLst/>
          </a:prstGeom>
          <a:noFill/>
        </p:spPr>
        <p:txBody>
          <a:bodyPr wrap="square" rtlCol="0">
            <a:spAutoFit/>
          </a:bodyPr>
          <a:lstStyle/>
          <a:p>
            <a:r>
              <a:rPr lang="en-US" sz="1100" dirty="0" smtClean="0"/>
              <a:t>15 - 29</a:t>
            </a:r>
            <a:endParaRPr lang="en-US" sz="11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latin typeface="Times New Roman" pitchFamily="18" charset="0"/>
                <a:cs typeface="Times New Roman" pitchFamily="18" charset="0"/>
              </a:rPr>
              <a:t>M. C. ESCHER (1898-1972)</a:t>
            </a:r>
            <a:br>
              <a:rPr lang="pt-PT" dirty="0">
                <a:latin typeface="Times New Roman" pitchFamily="18" charset="0"/>
                <a:cs typeface="Times New Roman" pitchFamily="18" charset="0"/>
              </a:rPr>
            </a:b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pic>
        <p:nvPicPr>
          <p:cNvPr id="5" name="Picture 2" descr="C:\Meus documentos\Minhas figuras\Escher Vitral.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066800"/>
            <a:ext cx="3630645" cy="477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7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t>Perceções </a:t>
            </a:r>
            <a:r>
              <a:rPr lang="pt-PT" sz="2400" i="1" dirty="0" smtClean="0"/>
              <a:t>versus</a:t>
            </a:r>
            <a:r>
              <a:rPr lang="pt-PT" i="1" dirty="0" smtClean="0"/>
              <a:t> </a:t>
            </a:r>
            <a:r>
              <a:rPr lang="pt-PT" dirty="0" err="1" smtClean="0"/>
              <a:t>reALIDADE</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Rectangle 3"/>
          <p:cNvSpPr txBox="1">
            <a:spLocks/>
          </p:cNvSpPr>
          <p:nvPr/>
        </p:nvSpPr>
        <p:spPr bwMode="auto">
          <a:xfrm>
            <a:off x="838200" y="1676400"/>
            <a:ext cx="7471229" cy="4648200"/>
          </a:xfrm>
          <a:prstGeom prst="rect">
            <a:avLst/>
          </a:prstGeom>
          <a:noFill/>
          <a:ln w="9525">
            <a:noFill/>
            <a:miter lim="800000"/>
            <a:headEnd/>
            <a:tailEnd/>
          </a:ln>
        </p:spPr>
        <p:txBody>
          <a:bodyPr/>
          <a:lstStyle/>
          <a:p>
            <a:pPr eaLnBrk="0" hangingPunct="0">
              <a:spcBef>
                <a:spcPct val="20000"/>
              </a:spcBef>
            </a:pPr>
            <a:r>
              <a:rPr lang="pt-PT" sz="2400" dirty="0" smtClean="0"/>
              <a:t>Número de passes – </a:t>
            </a:r>
            <a:r>
              <a:rPr lang="pt-PT" sz="2400" dirty="0" err="1" smtClean="0"/>
              <a:t>basketball</a:t>
            </a:r>
            <a:r>
              <a:rPr lang="pt-PT" sz="2400" dirty="0" smtClean="0"/>
              <a:t> </a:t>
            </a:r>
            <a:r>
              <a:rPr lang="pt-PT" sz="1600" dirty="0"/>
              <a:t>(2’)</a:t>
            </a:r>
            <a:endParaRPr lang="en-US" sz="1600" dirty="0">
              <a:hlinkClick r:id="rId2"/>
            </a:endParaRPr>
          </a:p>
          <a:p>
            <a:pPr marL="342900" indent="-342900" eaLnBrk="0" hangingPunct="0">
              <a:spcBef>
                <a:spcPct val="20000"/>
              </a:spcBef>
              <a:buFont typeface="Arial" charset="0"/>
              <a:buChar char="•"/>
            </a:pPr>
            <a:r>
              <a:rPr lang="en-US" sz="2400" dirty="0" smtClean="0">
                <a:hlinkClick r:id="rId2"/>
              </a:rPr>
              <a:t>http</a:t>
            </a:r>
            <a:r>
              <a:rPr lang="en-US" sz="2400" dirty="0">
                <a:hlinkClick r:id="rId2"/>
              </a:rPr>
              <a:t>://</a:t>
            </a:r>
            <a:r>
              <a:rPr lang="en-US" sz="2400" dirty="0" smtClean="0">
                <a:hlinkClick r:id="rId2"/>
              </a:rPr>
              <a:t>www.youtube.com/watch?v=vJG698U2Mvo</a:t>
            </a:r>
            <a:endParaRPr lang="en-US" sz="2400" dirty="0" smtClean="0"/>
          </a:p>
          <a:p>
            <a:pPr eaLnBrk="0" hangingPunct="0">
              <a:spcBef>
                <a:spcPct val="20000"/>
              </a:spcBef>
            </a:pPr>
            <a:endParaRPr lang="pt-PT" sz="800" dirty="0"/>
          </a:p>
          <a:p>
            <a:pPr eaLnBrk="0" hangingPunct="0">
              <a:spcBef>
                <a:spcPct val="20000"/>
              </a:spcBef>
            </a:pPr>
            <a:r>
              <a:rPr lang="pt-PT" sz="2400" dirty="0"/>
              <a:t>Conversa </a:t>
            </a:r>
            <a:r>
              <a:rPr lang="pt-PT" sz="2400" dirty="0" smtClean="0"/>
              <a:t>informal </a:t>
            </a:r>
            <a:r>
              <a:rPr lang="pt-PT" sz="1600" dirty="0"/>
              <a:t>(2’)</a:t>
            </a:r>
          </a:p>
          <a:p>
            <a:pPr marL="342900" indent="-342900" eaLnBrk="0" hangingPunct="0">
              <a:spcBef>
                <a:spcPct val="20000"/>
              </a:spcBef>
              <a:buFont typeface="Arial" panose="020B0604020202020204" pitchFamily="34" charset="0"/>
              <a:buChar char="•"/>
            </a:pPr>
            <a:r>
              <a:rPr lang="en-US" sz="2400" dirty="0">
                <a:hlinkClick r:id="rId3"/>
              </a:rPr>
              <a:t>http://</a:t>
            </a:r>
            <a:r>
              <a:rPr lang="en-US" sz="2400" dirty="0" smtClean="0">
                <a:hlinkClick r:id="rId3"/>
              </a:rPr>
              <a:t>www.youtube.com/watch?v=6JONMYxaZ_s</a:t>
            </a:r>
            <a:endParaRPr lang="en-US" sz="2400" dirty="0" smtClean="0"/>
          </a:p>
          <a:p>
            <a:pPr marL="342900" indent="-342900" eaLnBrk="0" hangingPunct="0">
              <a:spcBef>
                <a:spcPct val="20000"/>
              </a:spcBef>
              <a:buFont typeface="Arial" panose="020B0604020202020204" pitchFamily="34" charset="0"/>
              <a:buChar char="•"/>
            </a:pPr>
            <a:endParaRPr lang="en-US" sz="800" dirty="0"/>
          </a:p>
          <a:p>
            <a:pPr eaLnBrk="0" hangingPunct="0">
              <a:spcBef>
                <a:spcPct val="20000"/>
              </a:spcBef>
            </a:pPr>
            <a:r>
              <a:rPr lang="en-US" sz="2400" dirty="0"/>
              <a:t>Ted </a:t>
            </a:r>
            <a:r>
              <a:rPr lang="en-US" sz="2400" dirty="0" smtClean="0"/>
              <a:t>Talk </a:t>
            </a:r>
            <a:r>
              <a:rPr lang="en-US" sz="1600" dirty="0" smtClean="0"/>
              <a:t>(7’00 - 13’00)</a:t>
            </a:r>
            <a:endParaRPr lang="en-US" sz="1600" dirty="0"/>
          </a:p>
          <a:p>
            <a:pPr marL="342900" indent="-342900" eaLnBrk="0" hangingPunct="0">
              <a:spcBef>
                <a:spcPct val="20000"/>
              </a:spcBef>
              <a:buFont typeface="Arial" panose="020B0604020202020204" pitchFamily="34" charset="0"/>
              <a:buChar char="•"/>
            </a:pPr>
            <a:r>
              <a:rPr lang="en-US" sz="2400" dirty="0">
                <a:hlinkClick r:id="rId4"/>
              </a:rPr>
              <a:t>http://</a:t>
            </a:r>
            <a:r>
              <a:rPr lang="en-US" sz="2400" dirty="0" smtClean="0">
                <a:hlinkClick r:id="rId4"/>
              </a:rPr>
              <a:t>www.youtube.com/watch?v=LsBWLHc2ezY</a:t>
            </a:r>
            <a:endParaRPr lang="en-US" sz="2400" dirty="0" smtClean="0"/>
          </a:p>
          <a:p>
            <a:pPr marL="342900" indent="-342900" eaLnBrk="0" hangingPunct="0">
              <a:spcBef>
                <a:spcPct val="20000"/>
              </a:spcBef>
              <a:buFont typeface="Arial" panose="020B0604020202020204" pitchFamily="34" charset="0"/>
              <a:buChar char="•"/>
            </a:pPr>
            <a:endParaRPr lang="en-US" sz="800" dirty="0"/>
          </a:p>
          <a:p>
            <a:pPr eaLnBrk="0" hangingPunct="0">
              <a:spcBef>
                <a:spcPct val="20000"/>
              </a:spcBef>
            </a:pPr>
            <a:r>
              <a:rPr lang="en-US" sz="2400" dirty="0" err="1" smtClean="0"/>
              <a:t>Cinzento</a:t>
            </a:r>
            <a:r>
              <a:rPr lang="en-US" sz="2400" dirty="0" smtClean="0"/>
              <a:t> </a:t>
            </a:r>
            <a:r>
              <a:rPr lang="pt-PT" sz="1600" dirty="0"/>
              <a:t>(2’)</a:t>
            </a:r>
          </a:p>
          <a:p>
            <a:pPr marL="342900" indent="-342900" eaLnBrk="0" hangingPunct="0">
              <a:spcBef>
                <a:spcPct val="20000"/>
              </a:spcBef>
              <a:buFont typeface="Arial" panose="020B0604020202020204" pitchFamily="34" charset="0"/>
              <a:buChar char="•"/>
            </a:pPr>
            <a:r>
              <a:rPr lang="en-US" sz="2400" dirty="0" smtClean="0">
                <a:hlinkClick r:id="rId5"/>
              </a:rPr>
              <a:t>http</a:t>
            </a:r>
            <a:r>
              <a:rPr lang="en-US" sz="2400" dirty="0">
                <a:hlinkClick r:id="rId5"/>
              </a:rPr>
              <a:t>://</a:t>
            </a:r>
            <a:r>
              <a:rPr lang="en-US" sz="2400" dirty="0" smtClean="0">
                <a:hlinkClick r:id="rId5"/>
              </a:rPr>
              <a:t>www.youtube.com/watch?v=BnPbT3wgfG8</a:t>
            </a:r>
            <a:r>
              <a:rPr lang="en-US" sz="2400" dirty="0" smtClean="0"/>
              <a:t>    </a:t>
            </a:r>
          </a:p>
          <a:p>
            <a:pPr marL="342900" indent="-342900" eaLnBrk="0" hangingPunct="0">
              <a:spcBef>
                <a:spcPct val="20000"/>
              </a:spcBef>
              <a:buFont typeface="Arial" charset="0"/>
              <a:buChar char="•"/>
            </a:pPr>
            <a:endParaRPr lang="en-US" sz="3200" dirty="0"/>
          </a:p>
        </p:txBody>
      </p:sp>
    </p:spTree>
    <p:extLst>
      <p:ext uri="{BB962C8B-B14F-4D97-AF65-F5344CB8AC3E}">
        <p14:creationId xmlns:p14="http://schemas.microsoft.com/office/powerpoint/2010/main" val="4273185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425869" y="6611779"/>
            <a:ext cx="718131" cy="261610"/>
          </a:xfrm>
          <a:prstGeom prst="rect">
            <a:avLst/>
          </a:prstGeom>
          <a:noFill/>
        </p:spPr>
        <p:txBody>
          <a:bodyPr wrap="square" rtlCol="0">
            <a:spAutoFit/>
          </a:bodyPr>
          <a:lstStyle/>
          <a:p>
            <a:r>
              <a:rPr lang="en-US" sz="1100" dirty="0" smtClean="0"/>
              <a:t>15 - 30</a:t>
            </a:r>
            <a:endParaRPr lang="en-US" sz="1100" dirty="0"/>
          </a:p>
        </p:txBody>
      </p:sp>
      <p:sp>
        <p:nvSpPr>
          <p:cNvPr id="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40000"/>
              </a:spcBef>
              <a:buFont typeface="Arial" charset="0"/>
              <a:buChar char="•"/>
            </a:pPr>
            <a:r>
              <a:rPr lang="pt-PT" sz="2400" b="1" dirty="0" smtClean="0"/>
              <a:t>Teoria da Atribuição</a:t>
            </a:r>
          </a:p>
          <a:p>
            <a:pPr marL="342900" indent="-342900" algn="just" eaLnBrk="0" hangingPunct="0">
              <a:spcBef>
                <a:spcPct val="40000"/>
              </a:spcBef>
              <a:buFont typeface="Arial" charset="0"/>
              <a:buChar char="•"/>
            </a:pPr>
            <a:endParaRPr lang="pt-PT" sz="800" b="1" dirty="0"/>
          </a:p>
          <a:p>
            <a:pPr marL="361950" algn="just" eaLnBrk="0" hangingPunct="0">
              <a:spcBef>
                <a:spcPct val="40000"/>
              </a:spcBef>
            </a:pPr>
            <a:r>
              <a:rPr lang="pt-PT" sz="2400" dirty="0" smtClean="0"/>
              <a:t>A forma como são percecionadas as ações de determinados indivíduos por outros, depende do sentido (causalidade) que este atribuem a esse comportamento.</a:t>
            </a:r>
          </a:p>
          <a:p>
            <a:pPr lvl="1" algn="just" eaLnBrk="0" hangingPunct="0">
              <a:spcBef>
                <a:spcPct val="40000"/>
              </a:spcBef>
            </a:pPr>
            <a:endParaRPr lang="pt-PT" sz="800" dirty="0" smtClean="0"/>
          </a:p>
          <a:p>
            <a:pPr lvl="1" algn="just" eaLnBrk="0" hangingPunct="0">
              <a:spcBef>
                <a:spcPct val="40000"/>
              </a:spcBef>
            </a:pPr>
            <a:r>
              <a:rPr lang="pt-PT" sz="2400" dirty="0" smtClean="0"/>
              <a:t>A atribuição </a:t>
            </a:r>
            <a:r>
              <a:rPr lang="pt-PT" sz="2400" u="sng" dirty="0" smtClean="0"/>
              <a:t>depende de três fatores</a:t>
            </a:r>
            <a:r>
              <a:rPr lang="pt-PT" sz="2400" dirty="0" smtClean="0"/>
              <a:t>: </a:t>
            </a:r>
          </a:p>
          <a:p>
            <a:pPr marL="742950" lvl="1" indent="-285750" algn="just" eaLnBrk="0" hangingPunct="0">
              <a:spcBef>
                <a:spcPct val="40000"/>
              </a:spcBef>
              <a:buFont typeface="Arial" charset="0"/>
              <a:buChar char="–"/>
            </a:pPr>
            <a:r>
              <a:rPr lang="pt-PT" sz="2400" dirty="0" smtClean="0"/>
              <a:t>Especificidade</a:t>
            </a:r>
            <a:r>
              <a:rPr lang="pt-PT" sz="2400" dirty="0"/>
              <a:t>;</a:t>
            </a:r>
            <a:r>
              <a:rPr lang="pt-PT" sz="2400" dirty="0" smtClean="0"/>
              <a:t> </a:t>
            </a:r>
          </a:p>
          <a:p>
            <a:pPr marL="742950" lvl="1" indent="-285750" algn="just" eaLnBrk="0" hangingPunct="0">
              <a:spcBef>
                <a:spcPct val="40000"/>
              </a:spcBef>
              <a:buFont typeface="Arial" charset="0"/>
              <a:buChar char="–"/>
            </a:pPr>
            <a:r>
              <a:rPr lang="pt-PT" sz="2400" dirty="0" smtClean="0"/>
              <a:t>Consenso;</a:t>
            </a:r>
          </a:p>
          <a:p>
            <a:pPr marL="742950" lvl="1" indent="-285750" algn="just" eaLnBrk="0" hangingPunct="0">
              <a:spcBef>
                <a:spcPct val="40000"/>
              </a:spcBef>
              <a:buFont typeface="Arial" charset="0"/>
              <a:buChar char="–"/>
            </a:pPr>
            <a:r>
              <a:rPr lang="pt-PT" sz="2400" dirty="0"/>
              <a:t>C</a:t>
            </a:r>
            <a:r>
              <a:rPr lang="pt-PT" sz="2400" dirty="0" smtClean="0"/>
              <a:t>onsistência.</a:t>
            </a:r>
            <a:endParaRPr lang="pt-PT" sz="2400" dirty="0"/>
          </a:p>
        </p:txBody>
      </p:sp>
      <p:sp>
        <p:nvSpPr>
          <p:cNvPr id="3" name="Title 2"/>
          <p:cNvSpPr>
            <a:spLocks noGrp="1"/>
          </p:cNvSpPr>
          <p:nvPr>
            <p:ph type="title"/>
          </p:nvPr>
        </p:nvSpPr>
        <p:spPr/>
        <p:txBody>
          <a:bodyPr/>
          <a:lstStyle/>
          <a:p>
            <a:pPr algn="ctr"/>
            <a:r>
              <a:rPr lang="pt-PT" dirty="0" smtClean="0"/>
              <a:t>TEORIA DA ATRIBUIÇÃO</a:t>
            </a:r>
            <a:endParaRPr lang="pt-P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838200" cy="261610"/>
          </a:xfrm>
          <a:prstGeom prst="rect">
            <a:avLst/>
          </a:prstGeom>
          <a:noFill/>
        </p:spPr>
        <p:txBody>
          <a:bodyPr wrap="square" rtlCol="0">
            <a:spAutoFit/>
          </a:bodyPr>
          <a:lstStyle/>
          <a:p>
            <a:r>
              <a:rPr lang="en-US" sz="1100" dirty="0" smtClean="0"/>
              <a:t>15 - 31</a:t>
            </a:r>
            <a:endParaRPr lang="en-US" sz="1100" dirty="0"/>
          </a:p>
        </p:txBody>
      </p:sp>
      <p:sp>
        <p:nvSpPr>
          <p:cNvPr id="7" name="Title 2"/>
          <p:cNvSpPr>
            <a:spLocks noGrp="1"/>
          </p:cNvSpPr>
          <p:nvPr>
            <p:ph type="title"/>
          </p:nvPr>
        </p:nvSpPr>
        <p:spPr>
          <a:xfrm>
            <a:off x="685800" y="274638"/>
            <a:ext cx="7772400" cy="1143000"/>
          </a:xfrm>
        </p:spPr>
        <p:txBody>
          <a:bodyPr/>
          <a:lstStyle/>
          <a:p>
            <a:pPr algn="ctr"/>
            <a:r>
              <a:rPr lang="pt-PT" dirty="0" smtClean="0"/>
              <a:t>TEORIA DA ATRIBUIÇÃO (CONT.)</a:t>
            </a:r>
            <a:endParaRPr lang="pt-PT" dirty="0"/>
          </a:p>
        </p:txBody>
      </p:sp>
      <p:sp>
        <p:nvSpPr>
          <p:cNvPr id="9"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457200" indent="-457200" algn="just">
              <a:buFont typeface="Arial" panose="020B0604020202020204" pitchFamily="34" charset="0"/>
              <a:buChar char="•"/>
              <a:defRPr/>
            </a:pPr>
            <a:r>
              <a:rPr lang="pt-PT" sz="2400" b="1" dirty="0" smtClean="0"/>
              <a:t>Erro fundamental de Atribuição – </a:t>
            </a:r>
            <a:r>
              <a:rPr lang="pt-PT" sz="2400" dirty="0" smtClean="0"/>
              <a:t>No caso de terceiros, imputam-se responsabilidades pessoais imediatas pelos insucessos e desconta-se o crédito pessoal pelos sucessos com </a:t>
            </a:r>
            <a:r>
              <a:rPr lang="pt-PT" sz="2400" dirty="0" err="1" smtClean="0"/>
              <a:t>fatores</a:t>
            </a:r>
            <a:r>
              <a:rPr lang="pt-PT" sz="2400" dirty="0" smtClean="0"/>
              <a:t> externos.</a:t>
            </a:r>
          </a:p>
          <a:p>
            <a:pPr marL="457200" indent="-457200" algn="just">
              <a:buFont typeface="Arial" panose="020B0604020202020204" pitchFamily="34" charset="0"/>
              <a:buChar char="•"/>
              <a:defRPr/>
            </a:pPr>
            <a:endParaRPr lang="pt-PT" sz="800" b="1" dirty="0"/>
          </a:p>
          <a:p>
            <a:pPr marL="457200" indent="-457200" algn="just">
              <a:buFont typeface="Arial" panose="020B0604020202020204" pitchFamily="34" charset="0"/>
              <a:buChar char="•"/>
              <a:defRPr/>
            </a:pPr>
            <a:r>
              <a:rPr lang="pt-PT" sz="2400" b="1" dirty="0" smtClean="0"/>
              <a:t>Enviesamento da </a:t>
            </a:r>
            <a:r>
              <a:rPr lang="pt-PT" sz="2400" b="1" dirty="0" err="1" smtClean="0"/>
              <a:t>autoconveniência</a:t>
            </a:r>
            <a:r>
              <a:rPr lang="pt-PT" sz="2400" b="1" dirty="0" smtClean="0"/>
              <a:t> - </a:t>
            </a:r>
            <a:r>
              <a:rPr lang="pt-PT" sz="2400" dirty="0" smtClean="0"/>
              <a:t>Admitir rapidamente o crédito pessoal pelos sucessos e descontar a responsabilidade pelos insucessos em fatores externos.</a:t>
            </a:r>
            <a:endParaRPr lang="pt-PT"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a:bodyPr>
          <a:lstStyle/>
          <a:p>
            <a:pPr algn="ctr"/>
            <a:r>
              <a:rPr lang="en-US" dirty="0" smtClean="0"/>
              <a:t>TEORIA </a:t>
            </a:r>
            <a:r>
              <a:rPr lang="en-US" dirty="0" smtClean="0"/>
              <a:t>DA ATRIBUIÇÃO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7" name="TextBox 6"/>
          <p:cNvSpPr txBox="1"/>
          <p:nvPr/>
        </p:nvSpPr>
        <p:spPr>
          <a:xfrm>
            <a:off x="8153400" y="6611779"/>
            <a:ext cx="990600" cy="261610"/>
          </a:xfrm>
          <a:prstGeom prst="rect">
            <a:avLst/>
          </a:prstGeom>
          <a:noFill/>
        </p:spPr>
        <p:txBody>
          <a:bodyPr wrap="square" rtlCol="0">
            <a:spAutoFit/>
          </a:bodyPr>
          <a:lstStyle/>
          <a:p>
            <a:r>
              <a:rPr lang="en-US" sz="1100" dirty="0" smtClean="0"/>
              <a:t>15 - 32</a:t>
            </a:r>
            <a:endParaRPr lang="en-US" sz="1100" dirty="0"/>
          </a:p>
        </p:txBody>
      </p:sp>
      <p:sp>
        <p:nvSpPr>
          <p:cNvPr id="6" name="Rectangle 4"/>
          <p:cNvSpPr>
            <a:spLocks noChangeArrowheads="1"/>
          </p:cNvSpPr>
          <p:nvPr/>
        </p:nvSpPr>
        <p:spPr bwMode="auto">
          <a:xfrm>
            <a:off x="3810000" y="2590800"/>
            <a:ext cx="3962400" cy="3124200"/>
          </a:xfrm>
          <a:prstGeom prst="rect">
            <a:avLst/>
          </a:prstGeom>
          <a:noFill/>
          <a:ln w="9525">
            <a:solidFill>
              <a:srgbClr val="00CC66"/>
            </a:solidFill>
            <a:miter lim="800000"/>
            <a:headEnd/>
            <a:tailEnd/>
          </a:ln>
          <a:effectLst/>
          <a:extLst>
            <a:ext uri="{909E8E84-426E-40DD-AFC4-6F175D3DCCD1}">
              <a14:hiddenFill xmlns:a14="http://schemas.microsoft.com/office/drawing/2010/main">
                <a:solidFill>
                  <a:srgbClr val="00CC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8" name="Text Box 5"/>
          <p:cNvSpPr txBox="1">
            <a:spLocks noChangeArrowheads="1"/>
          </p:cNvSpPr>
          <p:nvPr/>
        </p:nvSpPr>
        <p:spPr bwMode="auto">
          <a:xfrm>
            <a:off x="3962400" y="1676400"/>
            <a:ext cx="39862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a:t>Resultados	  Resultados</a:t>
            </a:r>
          </a:p>
          <a:p>
            <a:r>
              <a:rPr lang="en-GB" sz="2000" b="1"/>
              <a:t>Positivos </a:t>
            </a:r>
            <a:r>
              <a:rPr lang="en-GB" sz="2000"/>
              <a:t>           </a:t>
            </a:r>
            <a:r>
              <a:rPr lang="en-GB" sz="2000" b="1"/>
              <a:t>Negativos</a:t>
            </a:r>
            <a:r>
              <a:rPr lang="en-GB" sz="2000"/>
              <a:t> </a:t>
            </a:r>
          </a:p>
          <a:p>
            <a:r>
              <a:rPr lang="en-GB" sz="2000"/>
              <a:t> </a:t>
            </a:r>
            <a:endParaRPr lang="en-GB" sz="2000">
              <a:solidFill>
                <a:srgbClr val="00CC66"/>
              </a:solidFill>
            </a:endParaRPr>
          </a:p>
        </p:txBody>
      </p:sp>
      <p:sp>
        <p:nvSpPr>
          <p:cNvPr id="9" name="Text Box 6"/>
          <p:cNvSpPr txBox="1">
            <a:spLocks noChangeArrowheads="1"/>
          </p:cNvSpPr>
          <p:nvPr/>
        </p:nvSpPr>
        <p:spPr bwMode="auto">
          <a:xfrm>
            <a:off x="1447800" y="2701566"/>
            <a:ext cx="2362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b="1" dirty="0" err="1"/>
              <a:t>Eu</a:t>
            </a:r>
            <a:r>
              <a:rPr lang="en-GB" sz="2000" dirty="0"/>
              <a:t> </a:t>
            </a:r>
            <a:r>
              <a:rPr lang="en-GB" sz="2000" dirty="0" err="1"/>
              <a:t>ou</a:t>
            </a:r>
            <a:r>
              <a:rPr lang="en-GB" sz="2000" dirty="0"/>
              <a:t> o </a:t>
            </a:r>
            <a:r>
              <a:rPr lang="en-GB" sz="2000" b="1" dirty="0"/>
              <a:t>meu</a:t>
            </a:r>
            <a:r>
              <a:rPr lang="en-GB" sz="2000" dirty="0"/>
              <a:t> </a:t>
            </a:r>
            <a:r>
              <a:rPr lang="en-GB" sz="2000" dirty="0" err="1"/>
              <a:t>grupo</a:t>
            </a:r>
            <a:endParaRPr lang="en-GB" sz="2000" dirty="0"/>
          </a:p>
          <a:p>
            <a:endParaRPr lang="en-GB" sz="2000" dirty="0"/>
          </a:p>
          <a:p>
            <a:endParaRPr lang="en-GB" sz="2000" dirty="0"/>
          </a:p>
          <a:p>
            <a:endParaRPr lang="en-GB" sz="2000" dirty="0"/>
          </a:p>
          <a:p>
            <a:endParaRPr lang="en-GB" sz="2000" dirty="0"/>
          </a:p>
          <a:p>
            <a:r>
              <a:rPr lang="en-GB" sz="2000" b="1" dirty="0"/>
              <a:t>Outros</a:t>
            </a:r>
            <a:r>
              <a:rPr lang="en-GB" sz="2000" dirty="0"/>
              <a:t> </a:t>
            </a:r>
            <a:r>
              <a:rPr lang="en-GB" sz="2000" dirty="0" err="1"/>
              <a:t>indivíduos</a:t>
            </a:r>
            <a:endParaRPr lang="en-GB" sz="2000" dirty="0"/>
          </a:p>
          <a:p>
            <a:r>
              <a:rPr lang="en-GB" sz="2000" dirty="0" err="1"/>
              <a:t>ou</a:t>
            </a:r>
            <a:r>
              <a:rPr lang="en-GB" sz="2000" dirty="0"/>
              <a:t>  </a:t>
            </a:r>
            <a:r>
              <a:rPr lang="en-GB" sz="2000" b="1" dirty="0"/>
              <a:t>outros</a:t>
            </a:r>
            <a:r>
              <a:rPr lang="en-GB" sz="2000" dirty="0"/>
              <a:t> </a:t>
            </a:r>
            <a:r>
              <a:rPr lang="en-GB" sz="2000" dirty="0" err="1"/>
              <a:t>grupos</a:t>
            </a:r>
            <a:endParaRPr lang="en-GB" sz="2000" dirty="0"/>
          </a:p>
          <a:p>
            <a:endParaRPr lang="en-GB" sz="2000" dirty="0"/>
          </a:p>
          <a:p>
            <a:endParaRPr lang="en-GB" sz="2000" dirty="0"/>
          </a:p>
          <a:p>
            <a:endParaRPr lang="en-GB" sz="2000" dirty="0"/>
          </a:p>
        </p:txBody>
      </p:sp>
      <p:sp>
        <p:nvSpPr>
          <p:cNvPr id="10" name="Line 7"/>
          <p:cNvSpPr>
            <a:spLocks noChangeShapeType="1"/>
          </p:cNvSpPr>
          <p:nvPr/>
        </p:nvSpPr>
        <p:spPr bwMode="auto">
          <a:xfrm>
            <a:off x="5791200" y="2590800"/>
            <a:ext cx="1588" cy="3124200"/>
          </a:xfrm>
          <a:prstGeom prst="line">
            <a:avLst/>
          </a:prstGeom>
          <a:noFill/>
          <a:ln w="952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1" name="Line 8"/>
          <p:cNvSpPr>
            <a:spLocks noChangeShapeType="1"/>
          </p:cNvSpPr>
          <p:nvPr/>
        </p:nvSpPr>
        <p:spPr bwMode="auto">
          <a:xfrm>
            <a:off x="3810000" y="4191000"/>
            <a:ext cx="3962400" cy="1588"/>
          </a:xfrm>
          <a:prstGeom prst="line">
            <a:avLst/>
          </a:prstGeom>
          <a:noFill/>
          <a:ln w="9525">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PT"/>
          </a:p>
        </p:txBody>
      </p:sp>
      <p:sp>
        <p:nvSpPr>
          <p:cNvPr id="12" name="Text Box 9"/>
          <p:cNvSpPr txBox="1">
            <a:spLocks noChangeArrowheads="1"/>
          </p:cNvSpPr>
          <p:nvPr/>
        </p:nvSpPr>
        <p:spPr bwMode="auto">
          <a:xfrm>
            <a:off x="4038600" y="2971800"/>
            <a:ext cx="350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dirty="0" err="1"/>
              <a:t>Atribuições</a:t>
            </a:r>
            <a:r>
              <a:rPr lang="en-GB" dirty="0"/>
              <a:t>        </a:t>
            </a:r>
            <a:r>
              <a:rPr lang="en-GB" dirty="0" smtClean="0"/>
              <a:t>     </a:t>
            </a:r>
            <a:r>
              <a:rPr lang="en-GB" dirty="0" err="1" smtClean="0"/>
              <a:t>Atribuições</a:t>
            </a:r>
            <a:endParaRPr lang="en-GB" dirty="0"/>
          </a:p>
          <a:p>
            <a:r>
              <a:rPr lang="en-GB" b="1" dirty="0"/>
              <a:t>  </a:t>
            </a:r>
            <a:r>
              <a:rPr lang="en-GB" b="1" dirty="0" err="1"/>
              <a:t>Internas</a:t>
            </a:r>
            <a:r>
              <a:rPr lang="en-GB" b="1" dirty="0"/>
              <a:t>            </a:t>
            </a:r>
            <a:r>
              <a:rPr lang="en-GB" b="1" dirty="0" smtClean="0"/>
              <a:t>    </a:t>
            </a:r>
            <a:r>
              <a:rPr lang="en-GB" b="1" dirty="0" err="1" smtClean="0"/>
              <a:t>Externas</a:t>
            </a:r>
            <a:endParaRPr lang="en-GB" dirty="0"/>
          </a:p>
        </p:txBody>
      </p:sp>
      <p:sp>
        <p:nvSpPr>
          <p:cNvPr id="13" name="Text Box 10"/>
          <p:cNvSpPr txBox="1">
            <a:spLocks noChangeArrowheads="1"/>
          </p:cNvSpPr>
          <p:nvPr/>
        </p:nvSpPr>
        <p:spPr bwMode="auto">
          <a:xfrm>
            <a:off x="3962400" y="4495800"/>
            <a:ext cx="34163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dirty="0" err="1"/>
              <a:t>Atribuições</a:t>
            </a:r>
            <a:r>
              <a:rPr lang="en-GB" dirty="0"/>
              <a:t>  	  </a:t>
            </a:r>
            <a:r>
              <a:rPr lang="en-GB" dirty="0" smtClean="0"/>
              <a:t>  </a:t>
            </a:r>
            <a:r>
              <a:rPr lang="en-GB" dirty="0" err="1" smtClean="0"/>
              <a:t>Atribuições</a:t>
            </a:r>
            <a:endParaRPr lang="en-GB" dirty="0"/>
          </a:p>
          <a:p>
            <a:r>
              <a:rPr lang="en-GB" b="1" dirty="0"/>
              <a:t>  </a:t>
            </a:r>
            <a:r>
              <a:rPr lang="en-GB" b="1" dirty="0" err="1"/>
              <a:t>Externas</a:t>
            </a:r>
            <a:r>
              <a:rPr lang="en-GB" b="1" dirty="0"/>
              <a:t>           </a:t>
            </a:r>
            <a:r>
              <a:rPr lang="en-GB" b="1" dirty="0" smtClean="0"/>
              <a:t>     </a:t>
            </a:r>
            <a:r>
              <a:rPr lang="en-GB" b="1" dirty="0" err="1" smtClean="0"/>
              <a:t>Internas</a:t>
            </a:r>
            <a:endParaRPr lang="en-GB" b="1" dirty="0"/>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normAutofit fontScale="90000"/>
          </a:bodyPr>
          <a:lstStyle/>
          <a:p>
            <a:pPr algn="ctr"/>
            <a:r>
              <a:rPr lang="en-US" sz="3600" dirty="0" smtClean="0"/>
              <a:t>SIMPLIFICAÇÕES UTILIZADAS PARA JULGAR OUTROS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305800" y="6488668"/>
            <a:ext cx="718131" cy="261610"/>
          </a:xfrm>
          <a:prstGeom prst="rect">
            <a:avLst/>
          </a:prstGeom>
          <a:noFill/>
        </p:spPr>
        <p:txBody>
          <a:bodyPr wrap="square" rtlCol="0">
            <a:spAutoFit/>
          </a:bodyPr>
          <a:lstStyle/>
          <a:p>
            <a:r>
              <a:rPr lang="en-US" sz="1100" dirty="0" smtClean="0"/>
              <a:t>15 - 33</a:t>
            </a:r>
            <a:endParaRPr lang="en-US" sz="1100" dirty="0"/>
          </a:p>
        </p:txBody>
      </p:sp>
      <p:sp>
        <p:nvSpPr>
          <p:cNvPr id="7"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Assunção de semelhança – </a:t>
            </a:r>
            <a:r>
              <a:rPr lang="pt-PT" sz="2400" dirty="0" smtClean="0"/>
              <a:t>os outros são, pensam e/ou reagem como nós.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Estereótipo –</a:t>
            </a:r>
            <a:r>
              <a:rPr lang="pt-PT" sz="2400" dirty="0" smtClean="0"/>
              <a:t> julgar as pessoas com base nas perceções que temos dos grupos a que estas pertencem.</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Efeito de Halo – </a:t>
            </a:r>
            <a:r>
              <a:rPr lang="pt-PT" sz="2400" dirty="0" smtClean="0"/>
              <a:t>uma impressão geral sobre um indivíduo baseada numa única característica sua (</a:t>
            </a:r>
            <a:r>
              <a:rPr lang="pt-PT" sz="2400" i="1" dirty="0" smtClean="0"/>
              <a:t>i.e. </a:t>
            </a:r>
            <a:r>
              <a:rPr lang="pt-PT" sz="2400" dirty="0" smtClean="0"/>
              <a:t>do indivíduo).</a:t>
            </a:r>
            <a:endParaRPr lang="pt-PT"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algn="ctr"/>
            <a:r>
              <a:rPr lang="en-US" dirty="0" smtClean="0"/>
              <a:t>APRENDIZAGEM</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4267200" cy="365125"/>
          </a:xfrm>
        </p:spPr>
        <p:txBody>
          <a:bodyPr/>
          <a:lstStyle/>
          <a:p>
            <a:r>
              <a:rPr lang="en-US" dirty="0" smtClean="0"/>
              <a:t>Copyright © 2016 Pearson Education, Inc.</a:t>
            </a:r>
            <a:endParaRPr lang="en-US" dirty="0"/>
          </a:p>
        </p:txBody>
      </p:sp>
      <p:sp>
        <p:nvSpPr>
          <p:cNvPr id="6" name="TextBox 5"/>
          <p:cNvSpPr txBox="1"/>
          <p:nvPr/>
        </p:nvSpPr>
        <p:spPr>
          <a:xfrm>
            <a:off x="8229600" y="6611779"/>
            <a:ext cx="914400" cy="261610"/>
          </a:xfrm>
          <a:prstGeom prst="rect">
            <a:avLst/>
          </a:prstGeom>
          <a:noFill/>
        </p:spPr>
        <p:txBody>
          <a:bodyPr wrap="square" rtlCol="0">
            <a:spAutoFit/>
          </a:bodyPr>
          <a:lstStyle/>
          <a:p>
            <a:r>
              <a:rPr lang="en-US" sz="1100" dirty="0" smtClean="0"/>
              <a:t>15 - 34</a:t>
            </a:r>
            <a:endParaRPr lang="en-US" sz="1100" dirty="0"/>
          </a:p>
        </p:txBody>
      </p:sp>
      <p:sp>
        <p:nvSpPr>
          <p:cNvPr id="8"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30000"/>
              </a:spcBef>
              <a:buFont typeface="Arial" charset="0"/>
              <a:buChar char="•"/>
            </a:pPr>
            <a:r>
              <a:rPr lang="pt-PT" sz="2400" b="1" dirty="0" smtClean="0"/>
              <a:t>Aprendizagem</a:t>
            </a:r>
          </a:p>
          <a:p>
            <a:pPr marL="342900" indent="-342900" algn="just" eaLnBrk="0" hangingPunct="0">
              <a:spcBef>
                <a:spcPct val="30000"/>
              </a:spcBef>
              <a:buFont typeface="Arial" charset="0"/>
              <a:buChar char="•"/>
            </a:pPr>
            <a:endParaRPr lang="pt-PT" sz="800" b="1" dirty="0"/>
          </a:p>
          <a:p>
            <a:pPr marL="361950" algn="just" eaLnBrk="0" hangingPunct="0">
              <a:spcBef>
                <a:spcPct val="30000"/>
              </a:spcBef>
            </a:pPr>
            <a:r>
              <a:rPr lang="pt-PT" sz="2400" dirty="0" smtClean="0"/>
              <a:t>Qualquer mudança  (relativamente) permanente no comportamento, que decorre de experiência.</a:t>
            </a:r>
          </a:p>
          <a:p>
            <a:pPr marL="342900" indent="-342900" algn="just" eaLnBrk="0" hangingPunct="0">
              <a:spcBef>
                <a:spcPct val="30000"/>
              </a:spcBef>
              <a:buFont typeface="Arial" charset="0"/>
              <a:buChar char="•"/>
            </a:pPr>
            <a:endParaRPr lang="pt-PT" sz="800" dirty="0" smtClean="0"/>
          </a:p>
          <a:p>
            <a:pPr indent="361950" algn="just" eaLnBrk="0" hangingPunct="0">
              <a:spcBef>
                <a:spcPct val="30000"/>
              </a:spcBef>
            </a:pPr>
            <a:r>
              <a:rPr lang="pt-PT" sz="2400" u="sng" dirty="0" smtClean="0"/>
              <a:t>Duas teorias</a:t>
            </a:r>
            <a:r>
              <a:rPr lang="pt-PT" sz="2400" dirty="0" smtClean="0"/>
              <a:t> de aprendizagem:</a:t>
            </a:r>
          </a:p>
          <a:p>
            <a:pPr marL="742950" lvl="1" indent="-285750" algn="just" eaLnBrk="0" hangingPunct="0">
              <a:spcBef>
                <a:spcPct val="30000"/>
              </a:spcBef>
              <a:buFont typeface="Arial" charset="0"/>
              <a:buChar char="–"/>
            </a:pPr>
            <a:r>
              <a:rPr lang="pt-PT" sz="2400" dirty="0" smtClean="0"/>
              <a:t>Condicionamento instrumental (ou operante);</a:t>
            </a:r>
          </a:p>
          <a:p>
            <a:pPr marL="742950" lvl="1" indent="-285750" algn="just" eaLnBrk="0" hangingPunct="0">
              <a:spcBef>
                <a:spcPct val="30000"/>
              </a:spcBef>
              <a:buFont typeface="Arial" charset="0"/>
              <a:buChar char="–"/>
            </a:pPr>
            <a:r>
              <a:rPr lang="pt-PT" sz="2400" dirty="0" smtClean="0"/>
              <a:t>Aprendizagem Social.</a:t>
            </a:r>
            <a:endParaRPr lang="pt-PT"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35394"/>
            <a:ext cx="7772400" cy="1143000"/>
          </a:xfrm>
        </p:spPr>
        <p:txBody>
          <a:bodyPr>
            <a:normAutofit fontScale="90000"/>
          </a:bodyPr>
          <a:lstStyle/>
          <a:p>
            <a:pPr algn="ctr"/>
            <a:r>
              <a:rPr lang="en-US" sz="3600" dirty="0" err="1" smtClean="0"/>
              <a:t>CondiCIONAMENTO</a:t>
            </a:r>
            <a:r>
              <a:rPr lang="en-US" sz="3600" dirty="0" smtClean="0"/>
              <a:t> INSTRUMENTAL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8121069" y="6611779"/>
            <a:ext cx="1022931" cy="261610"/>
          </a:xfrm>
          <a:prstGeom prst="rect">
            <a:avLst/>
          </a:prstGeom>
          <a:noFill/>
        </p:spPr>
        <p:txBody>
          <a:bodyPr wrap="square" rtlCol="0">
            <a:spAutoFit/>
          </a:bodyPr>
          <a:lstStyle/>
          <a:p>
            <a:r>
              <a:rPr lang="en-US" sz="1100" dirty="0" smtClean="0"/>
              <a:t>15 - 35</a:t>
            </a:r>
            <a:endParaRPr lang="en-US" sz="1100" dirty="0"/>
          </a:p>
        </p:txBody>
      </p:sp>
      <p:sp>
        <p:nvSpPr>
          <p:cNvPr id="8" name="Rectangle 3"/>
          <p:cNvSpPr txBox="1">
            <a:spLocks/>
          </p:cNvSpPr>
          <p:nvPr/>
        </p:nvSpPr>
        <p:spPr bwMode="auto">
          <a:xfrm>
            <a:off x="266700" y="1752600"/>
            <a:ext cx="8610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Condicionamento instrumental – </a:t>
            </a:r>
            <a:r>
              <a:rPr lang="pt-PT" sz="2400" dirty="0" smtClean="0"/>
              <a:t>o comportamento deriva das suas consequências.</a:t>
            </a:r>
          </a:p>
          <a:p>
            <a:pPr marL="342900" indent="-342900" algn="just" eaLnBrk="0" hangingPunct="0">
              <a:spcBef>
                <a:spcPct val="20000"/>
              </a:spcBef>
              <a:buFont typeface="Arial" charset="0"/>
              <a:buChar char="•"/>
            </a:pPr>
            <a:endParaRPr lang="pt-PT" sz="800" dirty="0" smtClean="0"/>
          </a:p>
          <a:p>
            <a:pPr marL="361950" lvl="1" algn="just" eaLnBrk="0" hangingPunct="0">
              <a:spcBef>
                <a:spcPct val="30000"/>
              </a:spcBef>
            </a:pPr>
            <a:r>
              <a:rPr lang="pt-PT" sz="2400" dirty="0" smtClean="0"/>
              <a:t>Os comportamentos são aprendidos ao estarem associados a determinados efeitos (recompensas ou punições).</a:t>
            </a:r>
          </a:p>
          <a:p>
            <a:pPr marL="361950" lvl="1" algn="just" eaLnBrk="0" hangingPunct="0">
              <a:spcBef>
                <a:spcPct val="30000"/>
              </a:spcBef>
            </a:pPr>
            <a:endParaRPr lang="pt-PT" sz="800" dirty="0" smtClean="0"/>
          </a:p>
          <a:p>
            <a:pPr marL="742950" lvl="1" indent="-285750" algn="just" eaLnBrk="0" hangingPunct="0">
              <a:spcBef>
                <a:spcPct val="30000"/>
              </a:spcBef>
              <a:buFont typeface="Arial" charset="0"/>
              <a:buChar char="–"/>
            </a:pPr>
            <a:r>
              <a:rPr lang="pt-PT" sz="2400" dirty="0" smtClean="0"/>
              <a:t>O </a:t>
            </a:r>
            <a:r>
              <a:rPr lang="pt-PT" sz="2400" u="sng" dirty="0" smtClean="0"/>
              <a:t>comportamento que é recompensado</a:t>
            </a:r>
            <a:r>
              <a:rPr lang="pt-PT" sz="2400" dirty="0" smtClean="0"/>
              <a:t> é provável que se repita.</a:t>
            </a:r>
          </a:p>
          <a:p>
            <a:pPr marL="742950" lvl="1" indent="-285750" algn="just" eaLnBrk="0" hangingPunct="0">
              <a:spcBef>
                <a:spcPct val="30000"/>
              </a:spcBef>
              <a:buFont typeface="Arial" charset="0"/>
              <a:buChar char="–"/>
            </a:pPr>
            <a:r>
              <a:rPr lang="pt-PT" sz="2400" dirty="0" smtClean="0"/>
              <a:t>O </a:t>
            </a:r>
            <a:r>
              <a:rPr lang="pt-PT" sz="2400" u="sng" dirty="0" smtClean="0"/>
              <a:t>comportamento que é punido ou ignorado</a:t>
            </a:r>
            <a:r>
              <a:rPr lang="pt-PT" sz="2400" dirty="0" smtClean="0"/>
              <a:t> é menos provável se repita.</a:t>
            </a:r>
            <a:endParaRPr lang="pt-PT"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algn="ctr"/>
            <a:r>
              <a:rPr lang="en-US" dirty="0" smtClean="0"/>
              <a:t>APRENDIZAGEM SOCIAL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305800" y="6611779"/>
            <a:ext cx="718131" cy="261610"/>
          </a:xfrm>
          <a:prstGeom prst="rect">
            <a:avLst/>
          </a:prstGeom>
          <a:noFill/>
        </p:spPr>
        <p:txBody>
          <a:bodyPr wrap="square" rtlCol="0">
            <a:spAutoFit/>
          </a:bodyPr>
          <a:lstStyle/>
          <a:p>
            <a:r>
              <a:rPr lang="en-US" sz="1100" dirty="0" smtClean="0"/>
              <a:t>15 - 36</a:t>
            </a:r>
            <a:endParaRPr lang="en-US" sz="1100" dirty="0"/>
          </a:p>
        </p:txBody>
      </p:sp>
      <p:sp>
        <p:nvSpPr>
          <p:cNvPr id="8" name="Rectangle 3"/>
          <p:cNvSpPr txBox="1">
            <a:spLocks/>
          </p:cNvSpPr>
          <p:nvPr/>
        </p:nvSpPr>
        <p:spPr bwMode="auto">
          <a:xfrm>
            <a:off x="457200" y="2133600"/>
            <a:ext cx="8229600" cy="3788435"/>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Teoria da Aprendizagem Social – </a:t>
            </a:r>
            <a:r>
              <a:rPr lang="pt-PT" sz="2400" dirty="0" smtClean="0"/>
              <a:t>os indivíduos aprendem por experiência direta ou por observação.</a:t>
            </a:r>
          </a:p>
          <a:p>
            <a:pPr algn="just" eaLnBrk="0" hangingPunct="0">
              <a:spcBef>
                <a:spcPct val="20000"/>
              </a:spcBef>
            </a:pPr>
            <a:endParaRPr lang="pt-PT" sz="800" dirty="0" smtClean="0"/>
          </a:p>
          <a:p>
            <a:pPr indent="361950" algn="just" eaLnBrk="0" hangingPunct="0">
              <a:spcBef>
                <a:spcPct val="20000"/>
              </a:spcBef>
            </a:pPr>
            <a:r>
              <a:rPr lang="pt-PT" sz="2400" dirty="0" smtClean="0"/>
              <a:t>A aprendizagem depende dos seguintes processos:</a:t>
            </a:r>
          </a:p>
          <a:p>
            <a:pPr marL="1371600" lvl="2" indent="-457200" algn="just" eaLnBrk="0" hangingPunct="0">
              <a:spcBef>
                <a:spcPct val="35000"/>
              </a:spcBef>
              <a:buFontTx/>
              <a:buAutoNum type="arabicPeriod"/>
            </a:pPr>
            <a:r>
              <a:rPr lang="pt-PT" sz="2400" dirty="0" smtClean="0"/>
              <a:t>Atenção;</a:t>
            </a:r>
          </a:p>
          <a:p>
            <a:pPr marL="1371600" lvl="2" indent="-457200" algn="just" eaLnBrk="0" hangingPunct="0">
              <a:spcBef>
                <a:spcPct val="35000"/>
              </a:spcBef>
              <a:buFontTx/>
              <a:buAutoNum type="arabicPeriod"/>
            </a:pPr>
            <a:r>
              <a:rPr lang="pt-PT" sz="2400" dirty="0" smtClean="0"/>
              <a:t>Retenção (Memória);</a:t>
            </a:r>
          </a:p>
          <a:p>
            <a:pPr marL="1371600" lvl="2" indent="-457200" algn="just" eaLnBrk="0" hangingPunct="0">
              <a:spcBef>
                <a:spcPct val="35000"/>
              </a:spcBef>
              <a:buFontTx/>
              <a:buAutoNum type="arabicPeriod"/>
            </a:pPr>
            <a:r>
              <a:rPr lang="pt-PT" sz="2400" dirty="0" smtClean="0"/>
              <a:t>Reprodução motora;</a:t>
            </a:r>
          </a:p>
          <a:p>
            <a:pPr marL="1371600" lvl="2" indent="-457200" algn="just" eaLnBrk="0" hangingPunct="0">
              <a:spcBef>
                <a:spcPct val="35000"/>
              </a:spcBef>
              <a:buFontTx/>
              <a:buAutoNum type="arabicPeriod"/>
            </a:pPr>
            <a:r>
              <a:rPr lang="pt-PT" sz="2400" dirty="0" smtClean="0"/>
              <a:t>Recompensa.</a:t>
            </a:r>
            <a:endParaRPr lang="pt-PT"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algn="ctr"/>
            <a:r>
              <a:rPr lang="en-US" dirty="0" err="1" smtClean="0"/>
              <a:t>figura</a:t>
            </a:r>
            <a:r>
              <a:rPr lang="en-US" sz="3600" dirty="0" smtClean="0"/>
              <a:t> 15-1</a:t>
            </a:r>
            <a:br>
              <a:rPr lang="en-US" sz="3600" dirty="0" smtClean="0"/>
            </a:br>
            <a:r>
              <a:rPr lang="en-US" sz="2700" dirty="0" smtClean="0"/>
              <a:t>as </a:t>
            </a:r>
            <a:r>
              <a:rPr lang="en-US" sz="2700" dirty="0" err="1" smtClean="0"/>
              <a:t>organizações</a:t>
            </a:r>
            <a:r>
              <a:rPr lang="en-US" sz="2700" dirty="0" smtClean="0"/>
              <a:t> </a:t>
            </a:r>
            <a:r>
              <a:rPr lang="en-US" sz="2700" dirty="0" err="1" smtClean="0"/>
              <a:t>como</a:t>
            </a:r>
            <a:r>
              <a:rPr lang="en-US" sz="2700" dirty="0" smtClean="0"/>
              <a:t> </a:t>
            </a:r>
            <a:r>
              <a:rPr lang="en-US" sz="2700" i="1" dirty="0" smtClean="0"/>
              <a:t>Icebergs</a:t>
            </a:r>
            <a:endParaRPr lang="en-US" sz="2700" i="1" dirty="0" smtClean="0">
              <a:latin typeface="Calibri" pitchFamily="34" charset="0"/>
            </a:endParaRPr>
          </a:p>
        </p:txBody>
      </p:sp>
      <p:pic>
        <p:nvPicPr>
          <p:cNvPr id="33794" name="Picture 3"/>
          <p:cNvPicPr>
            <a:picLocks noGrp="1" noChangeAspect="1" noChangeArrowheads="1"/>
          </p:cNvPicPr>
          <p:nvPr/>
        </p:nvPicPr>
        <p:blipFill>
          <a:blip r:embed="rId3" cstate="print"/>
          <a:srcRect/>
          <a:stretch>
            <a:fillRect/>
          </a:stretch>
        </p:blipFill>
        <p:spPr bwMode="auto">
          <a:xfrm>
            <a:off x="666750" y="1905000"/>
            <a:ext cx="7772400" cy="4267200"/>
          </a:xfrm>
          <a:prstGeom prst="rect">
            <a:avLst/>
          </a:prstGeom>
          <a:noFill/>
          <a:ln w="9525">
            <a:noFill/>
            <a:miter lim="800000"/>
            <a:headEnd/>
            <a:tailEnd/>
          </a:ln>
        </p:spPr>
      </p:pic>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458200" y="6488668"/>
            <a:ext cx="565731" cy="261610"/>
          </a:xfrm>
          <a:prstGeom prst="rect">
            <a:avLst/>
          </a:prstGeom>
          <a:noFill/>
        </p:spPr>
        <p:txBody>
          <a:bodyPr wrap="square" rtlCol="0">
            <a:spAutoFit/>
          </a:bodyPr>
          <a:lstStyle/>
          <a:p>
            <a:r>
              <a:rPr lang="en-US" sz="1100" dirty="0" smtClean="0"/>
              <a:t>15 - 4</a:t>
            </a:r>
            <a:endParaRPr lang="en-US" sz="11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normAutofit fontScale="90000"/>
          </a:bodyPr>
          <a:lstStyle/>
          <a:p>
            <a:pPr algn="ctr"/>
            <a:r>
              <a:rPr lang="en-US" dirty="0" smtClean="0"/>
              <a:t>MUDAR COMPORTAMENTOS: UMA FERRAMENTA DA GESTÃO</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6" name="TextBox 5"/>
          <p:cNvSpPr txBox="1"/>
          <p:nvPr/>
        </p:nvSpPr>
        <p:spPr>
          <a:xfrm>
            <a:off x="8349669" y="6611779"/>
            <a:ext cx="794331" cy="261610"/>
          </a:xfrm>
          <a:prstGeom prst="rect">
            <a:avLst/>
          </a:prstGeom>
          <a:noFill/>
        </p:spPr>
        <p:txBody>
          <a:bodyPr wrap="square" rtlCol="0">
            <a:spAutoFit/>
          </a:bodyPr>
          <a:lstStyle/>
          <a:p>
            <a:r>
              <a:rPr lang="en-US" sz="1100" dirty="0" smtClean="0"/>
              <a:t>15 - 37</a:t>
            </a:r>
            <a:endParaRPr lang="en-US" sz="1100" dirty="0"/>
          </a:p>
        </p:txBody>
      </p:sp>
      <p:sp>
        <p:nvSpPr>
          <p:cNvPr id="8" name="Rectangle 3"/>
          <p:cNvSpPr txBox="1">
            <a:spLocks/>
          </p:cNvSpPr>
          <p:nvPr/>
        </p:nvSpPr>
        <p:spPr bwMode="auto">
          <a:xfrm>
            <a:off x="117543" y="1981200"/>
            <a:ext cx="8686800" cy="3962401"/>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Mudar comportamentos – </a:t>
            </a:r>
            <a:r>
              <a:rPr lang="pt-PT" sz="2400" dirty="0" smtClean="0"/>
              <a:t>através de um processo de aprendizagem </a:t>
            </a:r>
            <a:r>
              <a:rPr lang="pt-PT" sz="2400" dirty="0" err="1" smtClean="0"/>
              <a:t>direcionada</a:t>
            </a:r>
            <a:r>
              <a:rPr lang="pt-PT" sz="2400" dirty="0" smtClean="0"/>
              <a:t> com base na recompensa e a ausência de recompensa.</a:t>
            </a:r>
          </a:p>
          <a:p>
            <a:pPr marL="628650" lvl="2" indent="-266700" algn="just" eaLnBrk="0" hangingPunct="0">
              <a:spcBef>
                <a:spcPct val="35000"/>
              </a:spcBef>
              <a:buFont typeface="Arial" charset="0"/>
              <a:buChar char="•"/>
            </a:pPr>
            <a:r>
              <a:rPr lang="pt-PT" sz="2200" b="1" dirty="0" smtClean="0"/>
              <a:t>Recompensa:</a:t>
            </a:r>
            <a:r>
              <a:rPr lang="pt-PT" sz="2200" dirty="0" smtClean="0"/>
              <a:t> comportamentos desejados são promovidos</a:t>
            </a:r>
          </a:p>
          <a:p>
            <a:pPr marL="628650" lvl="2" indent="-266700" algn="just" eaLnBrk="0" hangingPunct="0">
              <a:spcBef>
                <a:spcPct val="35000"/>
              </a:spcBef>
              <a:buFont typeface="Arial" charset="0"/>
              <a:buChar char="•"/>
            </a:pPr>
            <a:r>
              <a:rPr lang="pt-PT" sz="2200" b="1" dirty="0"/>
              <a:t>Punição:</a:t>
            </a:r>
            <a:r>
              <a:rPr lang="pt-PT" sz="2200" dirty="0"/>
              <a:t> penalizar comportamentos indesejados</a:t>
            </a:r>
          </a:p>
          <a:p>
            <a:pPr marL="628650" lvl="2" indent="-266700" algn="just" eaLnBrk="0" hangingPunct="0">
              <a:spcBef>
                <a:spcPct val="35000"/>
              </a:spcBef>
              <a:buFont typeface="Arial" charset="0"/>
              <a:buChar char="•"/>
            </a:pPr>
            <a:r>
              <a:rPr lang="pt-PT" sz="2200" b="1" dirty="0"/>
              <a:t>Extinção da </a:t>
            </a:r>
            <a:r>
              <a:rPr lang="pt-PT" sz="2200" b="1" dirty="0" smtClean="0"/>
              <a:t>recompensa </a:t>
            </a:r>
            <a:r>
              <a:rPr lang="pt-PT" sz="2200" b="1" dirty="0"/>
              <a:t>(ou dum efeito </a:t>
            </a:r>
            <a:r>
              <a:rPr lang="pt-PT" sz="2200" b="1" dirty="0" smtClean="0"/>
              <a:t>positivo</a:t>
            </a:r>
            <a:r>
              <a:rPr lang="pt-PT" sz="2200" b="1" dirty="0"/>
              <a:t>)</a:t>
            </a:r>
            <a:r>
              <a:rPr lang="pt-PT" sz="2200" b="1" dirty="0" smtClean="0"/>
              <a:t>:</a:t>
            </a:r>
            <a:r>
              <a:rPr lang="pt-PT" sz="2200" dirty="0" smtClean="0"/>
              <a:t> </a:t>
            </a:r>
            <a:r>
              <a:rPr lang="pt-PT" sz="2200" dirty="0"/>
              <a:t>eliminar uma recompensa relativa a um comportamento indesejado</a:t>
            </a:r>
          </a:p>
          <a:p>
            <a:pPr marL="628650" lvl="2" indent="-266700" algn="just" eaLnBrk="0" hangingPunct="0">
              <a:spcBef>
                <a:spcPct val="35000"/>
              </a:spcBef>
              <a:buFont typeface="Arial" charset="0"/>
              <a:buChar char="•"/>
            </a:pPr>
            <a:r>
              <a:rPr lang="pt-PT" sz="2200" b="1" dirty="0" smtClean="0"/>
              <a:t>Remoção da punição (ou dum efeito negativo): </a:t>
            </a:r>
            <a:r>
              <a:rPr lang="pt-PT" sz="2200" dirty="0" smtClean="0"/>
              <a:t>quando os comportamentos indesejados são terminados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noAutofit/>
          </a:bodyPr>
          <a:lstStyle/>
          <a:p>
            <a:pPr algn="ctr"/>
            <a:r>
              <a:rPr lang="en-US" sz="3200" dirty="0" smtClean="0">
                <a:latin typeface="Arial" pitchFamily="34" charset="0"/>
                <a:cs typeface="Arial" pitchFamily="34" charset="0"/>
              </a:rPr>
              <a:t>ASSUNTOS ATUAIS NO COMPORTAMENTO ORGANIZACIONAL</a:t>
            </a:r>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153400" y="6611779"/>
            <a:ext cx="794331" cy="261610"/>
          </a:xfrm>
          <a:prstGeom prst="rect">
            <a:avLst/>
          </a:prstGeom>
          <a:noFill/>
        </p:spPr>
        <p:txBody>
          <a:bodyPr wrap="square" rtlCol="0">
            <a:spAutoFit/>
          </a:bodyPr>
          <a:lstStyle/>
          <a:p>
            <a:r>
              <a:rPr lang="en-US" sz="1100" dirty="0" smtClean="0"/>
              <a:t>15 - 38</a:t>
            </a:r>
            <a:endParaRPr lang="en-US" sz="1100" dirty="0"/>
          </a:p>
        </p:txBody>
      </p:sp>
      <p:sp>
        <p:nvSpPr>
          <p:cNvPr id="8" name="Rectangle 3"/>
          <p:cNvSpPr txBox="1">
            <a:spLocks/>
          </p:cNvSpPr>
          <p:nvPr/>
        </p:nvSpPr>
        <p:spPr bwMode="auto">
          <a:xfrm>
            <a:off x="897467" y="1676400"/>
            <a:ext cx="7789334" cy="4297363"/>
          </a:xfrm>
          <a:prstGeom prst="rect">
            <a:avLst/>
          </a:prstGeom>
          <a:noFill/>
          <a:ln w="9525">
            <a:noFill/>
            <a:miter lim="800000"/>
            <a:headEnd/>
            <a:tailEnd/>
          </a:ln>
        </p:spPr>
        <p:txBody>
          <a:bodyPr/>
          <a:lstStyle/>
          <a:p>
            <a:pPr algn="just" eaLnBrk="0" hangingPunct="0">
              <a:spcBef>
                <a:spcPct val="20000"/>
              </a:spcBef>
            </a:pPr>
            <a:r>
              <a:rPr lang="pt-PT" sz="2400" b="1" dirty="0" smtClean="0"/>
              <a:t>Gerir trabalhadores de diferentes gerações no local de trabalho.</a:t>
            </a:r>
            <a:endParaRPr lang="pt-PT" sz="2400" b="1" dirty="0"/>
          </a:p>
        </p:txBody>
      </p:sp>
      <p:pic>
        <p:nvPicPr>
          <p:cNvPr id="10" name="Picture 4" descr="http://www.intergenugo.org/wp-content/uploads/2011/06/2167097486_cac6eb6a70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299" y="2430463"/>
            <a:ext cx="5068266"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8077200" y="6477000"/>
            <a:ext cx="838200" cy="261610"/>
          </a:xfrm>
          <a:prstGeom prst="rect">
            <a:avLst/>
          </a:prstGeom>
          <a:noFill/>
        </p:spPr>
        <p:txBody>
          <a:bodyPr wrap="square" rtlCol="0">
            <a:spAutoFit/>
          </a:bodyPr>
          <a:lstStyle/>
          <a:p>
            <a:r>
              <a:rPr lang="en-US" sz="1100" dirty="0" smtClean="0"/>
              <a:t>15 - 39</a:t>
            </a:r>
            <a:endParaRPr lang="en-US" sz="1100" dirty="0"/>
          </a:p>
        </p:txBody>
      </p:sp>
      <p:sp>
        <p:nvSpPr>
          <p:cNvPr id="8"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Gerir comportamentos negativos / desviantes no local de </a:t>
            </a:r>
            <a:r>
              <a:rPr lang="pt-PT" sz="2400" b="1" dirty="0" smtClean="0"/>
              <a:t>trabalho.</a:t>
            </a:r>
            <a:endParaRPr lang="pt-PT" sz="2400" b="1" dirty="0" smtClean="0"/>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Selecionar candidatos com personalidades adequadas para as funções e para a organização.</a:t>
            </a:r>
          </a:p>
          <a:p>
            <a:pPr marL="742950" lvl="1" indent="-28575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dirty="0" smtClean="0"/>
              <a:t>Responder de forma imediata e decisiva a comportamentos considerados inaceitáveis.</a:t>
            </a:r>
            <a:endParaRPr lang="pt-PT" sz="2400" dirty="0"/>
          </a:p>
        </p:txBody>
      </p:sp>
      <p:sp>
        <p:nvSpPr>
          <p:cNvPr id="10" name="Rectangle 2"/>
          <p:cNvSpPr>
            <a:spLocks noGrp="1" noChangeArrowheads="1"/>
          </p:cNvSpPr>
          <p:nvPr>
            <p:ph type="title"/>
          </p:nvPr>
        </p:nvSpPr>
        <p:spPr>
          <a:xfrm>
            <a:off x="685800" y="274638"/>
            <a:ext cx="7772400" cy="1143000"/>
          </a:xfrm>
        </p:spPr>
        <p:txBody>
          <a:bodyPr>
            <a:noAutofit/>
          </a:bodyPr>
          <a:lstStyle/>
          <a:p>
            <a:pPr algn="ctr"/>
            <a:r>
              <a:rPr lang="en-US" sz="3200" dirty="0" smtClean="0">
                <a:latin typeface="Arial" pitchFamily="34" charset="0"/>
                <a:cs typeface="Arial" pitchFamily="34" charset="0"/>
              </a:rPr>
              <a:t>ASSUNTOS ATUAIS NO COMPORTAMENTO ORGANIZACIONAL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15 - 50</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algn="ctr"/>
            <a:r>
              <a:rPr lang="en-US" dirty="0" err="1" smtClean="0"/>
              <a:t>Áreas</a:t>
            </a:r>
            <a:r>
              <a:rPr lang="en-US" dirty="0" smtClean="0"/>
              <a:t> do </a:t>
            </a:r>
            <a:r>
              <a:rPr lang="en-US" dirty="0" err="1" smtClean="0"/>
              <a:t>comportamento</a:t>
            </a:r>
            <a:r>
              <a:rPr lang="en-US" dirty="0" smtClean="0"/>
              <a:t> </a:t>
            </a:r>
            <a:r>
              <a:rPr lang="en-US" dirty="0" err="1" smtClean="0"/>
              <a:t>organizacional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97269" y="6488668"/>
            <a:ext cx="946731" cy="261610"/>
          </a:xfrm>
          <a:prstGeom prst="rect">
            <a:avLst/>
          </a:prstGeom>
          <a:noFill/>
        </p:spPr>
        <p:txBody>
          <a:bodyPr wrap="square" rtlCol="0">
            <a:spAutoFit/>
          </a:bodyPr>
          <a:lstStyle/>
          <a:p>
            <a:r>
              <a:rPr lang="en-US" sz="1100" dirty="0" smtClean="0"/>
              <a:t>15 - 5</a:t>
            </a:r>
            <a:endParaRPr lang="en-US" sz="1100" dirty="0"/>
          </a:p>
        </p:txBody>
      </p:sp>
      <p:sp>
        <p:nvSpPr>
          <p:cNvPr id="8" name="Rectangle 3"/>
          <p:cNvSpPr txBox="1">
            <a:spLocks/>
          </p:cNvSpPr>
          <p:nvPr/>
        </p:nvSpPr>
        <p:spPr bwMode="auto">
          <a:xfrm>
            <a:off x="457200" y="1828800"/>
            <a:ext cx="83058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 Comportamento Organizacional divide-se em três grandes áreas principais</a:t>
            </a:r>
            <a:r>
              <a:rPr lang="pt-PT" sz="2400" dirty="0" smtClean="0"/>
              <a:t>:</a:t>
            </a:r>
          </a:p>
          <a:p>
            <a:pPr marL="342900" indent="-342900" algn="just" eaLnBrk="0" hangingPunct="0">
              <a:spcBef>
                <a:spcPct val="20000"/>
              </a:spcBef>
              <a:buFont typeface="Arial" charset="0"/>
              <a:buChar char="•"/>
            </a:pPr>
            <a:endParaRPr lang="pt-PT" sz="800" dirty="0" smtClean="0"/>
          </a:p>
          <a:p>
            <a:pPr marL="971550" lvl="1" indent="-514350" algn="just" eaLnBrk="0" hangingPunct="0">
              <a:spcBef>
                <a:spcPct val="20000"/>
              </a:spcBef>
              <a:buFontTx/>
              <a:buAutoNum type="arabicPeriod"/>
            </a:pPr>
            <a:r>
              <a:rPr lang="pt-PT" sz="2400" dirty="0" smtClean="0"/>
              <a:t>O </a:t>
            </a:r>
            <a:r>
              <a:rPr lang="pt-PT" sz="2400" u="sng" dirty="0" smtClean="0"/>
              <a:t>comportamento individual</a:t>
            </a:r>
            <a:r>
              <a:rPr lang="pt-PT" sz="2400" dirty="0" smtClean="0"/>
              <a:t>, incluindo: atitudes, personalidade, perceções, aprendizagem e motivação.</a:t>
            </a:r>
          </a:p>
          <a:p>
            <a:pPr marL="971550" lvl="1" indent="-514350" algn="just" eaLnBrk="0" hangingPunct="0">
              <a:spcBef>
                <a:spcPct val="20000"/>
              </a:spcBef>
              <a:buFontTx/>
              <a:buAutoNum type="arabicPeriod"/>
            </a:pPr>
            <a:endParaRPr lang="pt-PT" sz="800" dirty="0" smtClean="0"/>
          </a:p>
          <a:p>
            <a:pPr marL="971550" lvl="1" indent="-514350" algn="just" eaLnBrk="0" hangingPunct="0">
              <a:spcBef>
                <a:spcPct val="20000"/>
              </a:spcBef>
              <a:buFontTx/>
              <a:buAutoNum type="arabicPeriod"/>
            </a:pPr>
            <a:r>
              <a:rPr lang="pt-PT" sz="2400" dirty="0" smtClean="0"/>
              <a:t>O </a:t>
            </a:r>
            <a:r>
              <a:rPr lang="pt-PT" sz="2400" u="sng" dirty="0" smtClean="0"/>
              <a:t>comportamento de grupo</a:t>
            </a:r>
            <a:r>
              <a:rPr lang="pt-PT" sz="2400" dirty="0" smtClean="0"/>
              <a:t>, incluindo: normas, papeis, construção de equipas, liderança e conflito.</a:t>
            </a:r>
          </a:p>
          <a:p>
            <a:pPr marL="971550" lvl="1" indent="-514350" algn="just" eaLnBrk="0" hangingPunct="0">
              <a:spcBef>
                <a:spcPct val="20000"/>
              </a:spcBef>
              <a:buFontTx/>
              <a:buAutoNum type="arabicPeriod"/>
            </a:pPr>
            <a:endParaRPr lang="pt-PT" sz="800" dirty="0" smtClean="0"/>
          </a:p>
          <a:p>
            <a:pPr marL="971550" lvl="1" indent="-514350" algn="just" eaLnBrk="0" hangingPunct="0">
              <a:spcBef>
                <a:spcPct val="20000"/>
              </a:spcBef>
              <a:buFontTx/>
              <a:buAutoNum type="arabicPeriod"/>
            </a:pPr>
            <a:r>
              <a:rPr lang="pt-PT" sz="2400" u="sng" dirty="0" smtClean="0"/>
              <a:t>Outros aspetos organizacionais</a:t>
            </a:r>
            <a:r>
              <a:rPr lang="pt-PT" sz="2400" dirty="0" smtClean="0"/>
              <a:t>, incluindo: estrutura, cultura e políticas e práticas de GRH.</a:t>
            </a:r>
            <a:endParaRPr lang="pt-PT"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algn="ctr"/>
            <a:r>
              <a:rPr lang="en-US" dirty="0" err="1" smtClean="0"/>
              <a:t>Objetivos</a:t>
            </a:r>
            <a:r>
              <a:rPr lang="en-US" dirty="0" smtClean="0"/>
              <a:t> do </a:t>
            </a:r>
            <a:r>
              <a:rPr lang="en-US" dirty="0" err="1" smtClean="0"/>
              <a:t>estudo</a:t>
            </a:r>
            <a:r>
              <a:rPr lang="en-US" dirty="0" smtClean="0"/>
              <a:t> do </a:t>
            </a:r>
            <a:r>
              <a:rPr lang="en-US" dirty="0" err="1" smtClean="0"/>
              <a:t>comportamento</a:t>
            </a:r>
            <a:r>
              <a:rPr lang="en-US" dirty="0" smtClean="0"/>
              <a:t> </a:t>
            </a:r>
            <a:r>
              <a:rPr lang="en-US" dirty="0" err="1" smtClean="0"/>
              <a:t>organizacional</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488668"/>
            <a:ext cx="870531" cy="261610"/>
          </a:xfrm>
          <a:prstGeom prst="rect">
            <a:avLst/>
          </a:prstGeom>
          <a:noFill/>
        </p:spPr>
        <p:txBody>
          <a:bodyPr wrap="square" rtlCol="0">
            <a:spAutoFit/>
          </a:bodyPr>
          <a:lstStyle/>
          <a:p>
            <a:r>
              <a:rPr lang="en-US" sz="1100" dirty="0" smtClean="0"/>
              <a:t>15 - 6</a:t>
            </a:r>
            <a:endParaRPr lang="en-US" sz="1100" dirty="0"/>
          </a:p>
        </p:txBody>
      </p:sp>
      <p:sp>
        <p:nvSpPr>
          <p:cNvPr id="8"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Os objetivos do estudo do Comportamento Organizacional são explicar, prever e influenciar os comportamentos de forma a:</a:t>
            </a:r>
          </a:p>
          <a:p>
            <a:pPr marL="742950" lvl="1" indent="-285750" algn="just" eaLnBrk="0" hangingPunct="0">
              <a:spcBef>
                <a:spcPct val="20000"/>
              </a:spcBef>
              <a:buFont typeface="Arial" charset="0"/>
              <a:buChar char="–"/>
            </a:pPr>
            <a:r>
              <a:rPr lang="pt-PT" sz="2400" b="1" dirty="0" smtClean="0"/>
              <a:t>Aumentar a produtividade dos trabalhadores –</a:t>
            </a:r>
            <a:r>
              <a:rPr lang="pt-PT" sz="2400" dirty="0" smtClean="0"/>
              <a:t> uma medida que é influenciada pela eficiência e a eficácia.</a:t>
            </a:r>
          </a:p>
          <a:p>
            <a:pPr marL="742950" lvl="1" indent="-285750" algn="just" eaLnBrk="0" hangingPunct="0">
              <a:spcBef>
                <a:spcPct val="20000"/>
              </a:spcBef>
              <a:buFont typeface="Arial" charset="0"/>
              <a:buChar char="–"/>
            </a:pPr>
            <a:r>
              <a:rPr lang="pt-PT" sz="2400" b="1" dirty="0" smtClean="0"/>
              <a:t>Reduzir o Absentismo </a:t>
            </a:r>
            <a:r>
              <a:rPr lang="pt-PT" sz="2400" b="1" dirty="0" smtClean="0"/>
              <a:t>–</a:t>
            </a:r>
            <a:r>
              <a:rPr lang="pt-PT" sz="2400" dirty="0" smtClean="0"/>
              <a:t> não comparecer para o trabalho.</a:t>
            </a:r>
          </a:p>
          <a:p>
            <a:pPr marL="742950" lvl="1" indent="-285750" algn="just" eaLnBrk="0" hangingPunct="0">
              <a:spcBef>
                <a:spcPct val="20000"/>
              </a:spcBef>
              <a:buFont typeface="Arial" charset="0"/>
              <a:buChar char="–"/>
            </a:pPr>
            <a:r>
              <a:rPr lang="pt-PT" sz="2400" b="1" dirty="0" smtClean="0"/>
              <a:t>Reduzir </a:t>
            </a:r>
            <a:r>
              <a:rPr lang="pt-PT" sz="2400" b="1" dirty="0" err="1" smtClean="0"/>
              <a:t>o</a:t>
            </a:r>
            <a:r>
              <a:rPr lang="pt-PT" sz="2400" b="1" i="1" dirty="0" err="1" smtClean="0"/>
              <a:t>Turnover</a:t>
            </a:r>
            <a:r>
              <a:rPr lang="pt-PT" sz="2400" b="1" dirty="0" smtClean="0"/>
              <a:t> </a:t>
            </a:r>
            <a:r>
              <a:rPr lang="pt-PT" sz="2400" b="1" dirty="0" smtClean="0"/>
              <a:t>– </a:t>
            </a:r>
            <a:r>
              <a:rPr lang="pt-PT" sz="2400" dirty="0" smtClean="0"/>
              <a:t>Saída definitiva da organização (voluntária ou involuntária).</a:t>
            </a:r>
            <a:endParaRPr lang="pt-PT"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sp>
        <p:nvSpPr>
          <p:cNvPr id="6" name="TextBox 5"/>
          <p:cNvSpPr txBox="1"/>
          <p:nvPr/>
        </p:nvSpPr>
        <p:spPr>
          <a:xfrm>
            <a:off x="8458200" y="6488668"/>
            <a:ext cx="685800" cy="261610"/>
          </a:xfrm>
          <a:prstGeom prst="rect">
            <a:avLst/>
          </a:prstGeom>
          <a:noFill/>
        </p:spPr>
        <p:txBody>
          <a:bodyPr wrap="square" rtlCol="0">
            <a:spAutoFit/>
          </a:bodyPr>
          <a:lstStyle/>
          <a:p>
            <a:r>
              <a:rPr lang="en-US" sz="1100" dirty="0" smtClean="0"/>
              <a:t>15 - 7</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Objetivos</a:t>
            </a:r>
            <a:r>
              <a:rPr lang="en-US" dirty="0" smtClean="0"/>
              <a:t> do </a:t>
            </a:r>
            <a:r>
              <a:rPr lang="en-US" dirty="0" err="1" smtClean="0"/>
              <a:t>estudo</a:t>
            </a:r>
            <a:r>
              <a:rPr lang="en-US" dirty="0" smtClean="0"/>
              <a:t> do </a:t>
            </a:r>
            <a:r>
              <a:rPr lang="en-US" dirty="0" err="1" smtClean="0"/>
              <a:t>comportamento</a:t>
            </a:r>
            <a:r>
              <a:rPr lang="en-US" dirty="0" smtClean="0"/>
              <a:t> </a:t>
            </a:r>
            <a:r>
              <a:rPr lang="en-US" dirty="0" err="1" smtClean="0"/>
              <a:t>organizacional</a:t>
            </a:r>
            <a:endParaRPr lang="en-US" sz="3600" dirty="0" smtClean="0">
              <a:latin typeface="Calibri" pitchFamily="34" charset="0"/>
            </a:endParaRPr>
          </a:p>
        </p:txBody>
      </p:sp>
      <p:sp>
        <p:nvSpPr>
          <p:cNvPr id="9" name="Rectangle 3"/>
          <p:cNvSpPr txBox="1">
            <a:spLocks/>
          </p:cNvSpPr>
          <p:nvPr/>
        </p:nvSpPr>
        <p:spPr bwMode="auto">
          <a:xfrm>
            <a:off x="457200" y="2209800"/>
            <a:ext cx="83820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Promover o comportamento </a:t>
            </a:r>
            <a:r>
              <a:rPr lang="pt-PT" sz="2400" b="1" dirty="0" smtClean="0"/>
              <a:t>de </a:t>
            </a:r>
            <a:r>
              <a:rPr lang="pt-PT" sz="2400" b="1" dirty="0" smtClean="0"/>
              <a:t>cidadania </a:t>
            </a:r>
            <a:r>
              <a:rPr lang="pt-PT" sz="2400" b="1" dirty="0" smtClean="0"/>
              <a:t>Organizacional </a:t>
            </a:r>
          </a:p>
          <a:p>
            <a:pPr algn="just" eaLnBrk="0" hangingPunct="0">
              <a:spcBef>
                <a:spcPct val="20000"/>
              </a:spcBef>
            </a:pPr>
            <a:endParaRPr lang="pt-PT" sz="800" b="1" dirty="0"/>
          </a:p>
          <a:p>
            <a:pPr marL="361950" algn="just" eaLnBrk="0" hangingPunct="0">
              <a:spcBef>
                <a:spcPct val="20000"/>
              </a:spcBef>
            </a:pPr>
            <a:r>
              <a:rPr lang="pt-PT" sz="2400" dirty="0" smtClean="0"/>
              <a:t>Comportamento que não faz parte dos requisitos formais de trabalho do empregado, mas que promove o funcionamento eficaz da organização.</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Promover a satisfação </a:t>
            </a:r>
            <a:r>
              <a:rPr lang="pt-PT" sz="2400" b="1" dirty="0" smtClean="0"/>
              <a:t>no trabalho – </a:t>
            </a:r>
            <a:r>
              <a:rPr lang="pt-PT" sz="2400" dirty="0" smtClean="0"/>
              <a:t>relacionado com as atitudes genéricas dum empregado para com o seu trabalho.</a:t>
            </a:r>
            <a:endParaRPr lang="pt-P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197269" y="6488668"/>
            <a:ext cx="946731" cy="261610"/>
          </a:xfrm>
          <a:prstGeom prst="rect">
            <a:avLst/>
          </a:prstGeom>
          <a:noFill/>
        </p:spPr>
        <p:txBody>
          <a:bodyPr wrap="square" rtlCol="0">
            <a:spAutoFit/>
          </a:bodyPr>
          <a:lstStyle/>
          <a:p>
            <a:r>
              <a:rPr lang="en-US" sz="1100" dirty="0" smtClean="0"/>
              <a:t>15 - 8</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Objetivos</a:t>
            </a:r>
            <a:r>
              <a:rPr lang="en-US" dirty="0" smtClean="0"/>
              <a:t> do </a:t>
            </a:r>
            <a:r>
              <a:rPr lang="en-US" dirty="0" err="1" smtClean="0"/>
              <a:t>estudo</a:t>
            </a:r>
            <a:r>
              <a:rPr lang="en-US" dirty="0" smtClean="0"/>
              <a:t> do </a:t>
            </a:r>
            <a:r>
              <a:rPr lang="en-US" dirty="0" err="1" smtClean="0"/>
              <a:t>comportamento</a:t>
            </a:r>
            <a:r>
              <a:rPr lang="en-US" dirty="0" smtClean="0"/>
              <a:t> </a:t>
            </a:r>
            <a:r>
              <a:rPr lang="en-US" dirty="0" err="1" smtClean="0"/>
              <a:t>organizacional</a:t>
            </a:r>
            <a:endParaRPr lang="en-US" sz="3600" dirty="0" smtClean="0">
              <a:latin typeface="Calibri" pitchFamily="34" charset="0"/>
            </a:endParaRPr>
          </a:p>
        </p:txBody>
      </p:sp>
      <p:sp>
        <p:nvSpPr>
          <p:cNvPr id="9"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Minimizar os comportamentos </a:t>
            </a:r>
            <a:r>
              <a:rPr lang="pt-PT" sz="2400" b="1" dirty="0" smtClean="0"/>
              <a:t>desviantes no local de trabalho</a:t>
            </a:r>
          </a:p>
          <a:p>
            <a:pPr marL="342900" indent="-342900" algn="just" eaLnBrk="0" hangingPunct="0">
              <a:spcBef>
                <a:spcPct val="20000"/>
              </a:spcBef>
              <a:buFont typeface="Arial" charset="0"/>
              <a:buChar char="•"/>
            </a:pPr>
            <a:endParaRPr lang="pt-PT" sz="800" b="1" dirty="0"/>
          </a:p>
          <a:p>
            <a:pPr marL="361950" algn="just" eaLnBrk="0" hangingPunct="0">
              <a:spcBef>
                <a:spcPct val="20000"/>
              </a:spcBef>
            </a:pPr>
            <a:r>
              <a:rPr lang="pt-PT" sz="2400" dirty="0" smtClean="0"/>
              <a:t>Comportamentos intencionais que põem em causa o normal funcionamento da organização e dos seus trabalhadores.</a:t>
            </a:r>
            <a:endParaRPr lang="pt-PT"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6" name="TextBox 5"/>
          <p:cNvSpPr txBox="1"/>
          <p:nvPr/>
        </p:nvSpPr>
        <p:spPr>
          <a:xfrm>
            <a:off x="8229600" y="6488668"/>
            <a:ext cx="718131" cy="261610"/>
          </a:xfrm>
          <a:prstGeom prst="rect">
            <a:avLst/>
          </a:prstGeom>
          <a:noFill/>
        </p:spPr>
        <p:txBody>
          <a:bodyPr wrap="square" rtlCol="0">
            <a:spAutoFit/>
          </a:bodyPr>
          <a:lstStyle/>
          <a:p>
            <a:r>
              <a:rPr lang="en-US" sz="1100" dirty="0" smtClean="0"/>
              <a:t>15 - 9</a:t>
            </a:r>
            <a:endParaRPr lang="en-US" sz="1100" dirty="0"/>
          </a:p>
        </p:txBody>
      </p:sp>
      <p:sp>
        <p:nvSpPr>
          <p:cNvPr id="7" name="Title 6"/>
          <p:cNvSpPr>
            <a:spLocks noGrp="1"/>
          </p:cNvSpPr>
          <p:nvPr>
            <p:ph type="title"/>
          </p:nvPr>
        </p:nvSpPr>
        <p:spPr/>
        <p:txBody>
          <a:bodyPr>
            <a:normAutofit fontScale="90000"/>
          </a:bodyPr>
          <a:lstStyle/>
          <a:p>
            <a:r>
              <a:rPr lang="pt-PT" dirty="0" smtClean="0"/>
              <a:t>Atitudes e desempenho no trabalho</a:t>
            </a:r>
            <a:endParaRPr lang="pt-PT" dirty="0"/>
          </a:p>
        </p:txBody>
      </p:sp>
      <p:sp>
        <p:nvSpPr>
          <p:cNvPr id="9" name="Rectangle 3"/>
          <p:cNvSpPr txBox="1">
            <a:spLocks/>
          </p:cNvSpPr>
          <p:nvPr/>
        </p:nvSpPr>
        <p:spPr bwMode="auto">
          <a:xfrm>
            <a:off x="457200" y="2286000"/>
            <a:ext cx="8229600" cy="3840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Atitudes – </a:t>
            </a:r>
            <a:r>
              <a:rPr lang="pt-PT" sz="2400" dirty="0" smtClean="0"/>
              <a:t>considerações (avaliativas), favoráveis ou desfavoráveis, relacionadas com objetos, pessoas ou eventos.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dirty="0" smtClean="0"/>
              <a:t>As atitudes são constituídas por três </a:t>
            </a:r>
            <a:r>
              <a:rPr lang="pt-PT" sz="2400" u="sng" dirty="0" smtClean="0"/>
              <a:t>componentes</a:t>
            </a:r>
            <a:r>
              <a:rPr lang="pt-PT" sz="2400" dirty="0" smtClean="0"/>
              <a:t>: </a:t>
            </a:r>
            <a:r>
              <a:rPr lang="pt-PT" sz="2400" b="1" dirty="0" smtClean="0"/>
              <a:t>cognitivo, afetivo e comportamental</a:t>
            </a:r>
            <a:r>
              <a:rPr lang="pt-PT" sz="2400" dirty="0" smtClean="0"/>
              <a:t>.</a:t>
            </a:r>
            <a:endParaRPr lang="pt-PT"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Understanding Individual Behavior&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51&quot;/&gt;&lt;property id=&quot;20307&quot; value=&quot;260&quot;/&gt;&lt;/object&gt;&lt;object type=&quot;3&quot; unique_id=&quot;18011&quot;&gt;&lt;property id=&quot;20148&quot; value=&quot;5&quot;/&gt;&lt;property id=&quot;20300&quot; value=&quot;Slide 3 - &amp;quot;Focus and Goals of &amp;#x0D;&amp;#x0A;Organizational Behavior&amp;quot;&quot;/&gt;&lt;property id=&quot;20307&quot; value=&quot;393&quot;/&gt;&lt;/object&gt;&lt;object type=&quot;3&quot; unique_id=&quot;32793&quot;&gt;&lt;property id=&quot;20148&quot; value=&quot;5&quot;/&gt;&lt;property id=&quot;20300&quot; value=&quot;Slide 50 - &amp;quot;Review Learning Outcome 15.6&amp;quot;&quot;/&gt;&lt;property id=&quot;20307&quot; value=&quot;559&quot;/&gt;&lt;/object&gt;&lt;object type=&quot;3&quot; unique_id=&quot;34042&quot;&gt;&lt;property id=&quot;20148&quot; value=&quot;5&quot;/&gt;&lt;property id=&quot;20300&quot; value=&quot;Slide 4 - &amp;quot;Exhibit 15-1&amp;#x0D;&amp;#x0A;Organization as Iceberg&amp;quot;&quot;/&gt;&lt;property id=&quot;20307&quot; value=&quot;560&quot;/&gt;&lt;/object&gt;&lt;object type=&quot;3&quot; unique_id=&quot;34043&quot;&gt;&lt;property id=&quot;20148&quot; value=&quot;5&quot;/&gt;&lt;property id=&quot;20300&quot; value=&quot;Slide 5 - &amp;quot;Focus of Organizational Behavior&amp;quot;&quot;/&gt;&lt;property id=&quot;20307&quot; value=&quot;571&quot;/&gt;&lt;/object&gt;&lt;object type=&quot;3&quot; unique_id=&quot;34044&quot;&gt;&lt;property id=&quot;20148&quot; value=&quot;5&quot;/&gt;&lt;property id=&quot;20300&quot; value=&quot;Slide 6 - &amp;quot;Goals of Organizational Behavior&amp;quot;&quot;/&gt;&lt;property id=&quot;20307&quot; value=&quot;570&quot;/&gt;&lt;/object&gt;&lt;object type=&quot;3&quot; unique_id=&quot;34045&quot;&gt;&lt;property id=&quot;20148&quot; value=&quot;5&quot;/&gt;&lt;property id=&quot;20300&quot; value=&quot;Slide 7 - &amp;quot;Goals of Organizational Behavior (cont.)&amp;quot;&quot;/&gt;&lt;property id=&quot;20307&quot; value=&quot;569&quot;/&gt;&lt;/object&gt;&lt;object type=&quot;3&quot; unique_id=&quot;34046&quot;&gt;&lt;property id=&quot;20148&quot; value=&quot;5&quot;/&gt;&lt;property id=&quot;20300&quot; value=&quot;Slide 8 - &amp;quot;Goals of Organizational Behavior (cont.)&amp;quot;&quot;/&gt;&lt;property id=&quot;20307&quot; value=&quot;568&quot;/&gt;&lt;/object&gt;&lt;object type=&quot;3&quot; unique_id=&quot;34047&quot;&gt;&lt;property id=&quot;20148&quot; value=&quot;5&quot;/&gt;&lt;property id=&quot;20300&quot; value=&quot;Slide 9 - &amp;quot;Attitudes and Job Performance&amp;quot;&quot;/&gt;&lt;property id=&quot;20307&quot; value=&quot;567&quot;/&gt;&lt;/object&gt;&lt;object type=&quot;3&quot; unique_id=&quot;34048&quot;&gt;&lt;property id=&quot;20148&quot; value=&quot;5&quot;/&gt;&lt;property id=&quot;20300&quot; value=&quot;Slide 10 - &amp;quot;Attitudes and Job Performance (cont.)&amp;quot;&quot;/&gt;&lt;property id=&quot;20307&quot; value=&quot;566&quot;/&gt;&lt;/object&gt;&lt;object type=&quot;3&quot; unique_id=&quot;34049&quot;&gt;&lt;property id=&quot;20148&quot; value=&quot;5&quot;/&gt;&lt;property id=&quot;20300&quot; value=&quot;Slide 11 - &amp;quot;Job Satisfaction&amp;quot;&quot;/&gt;&lt;property id=&quot;20307&quot; value=&quot;565&quot;/&gt;&lt;/object&gt;&lt;object type=&quot;3&quot; unique_id=&quot;34050&quot;&gt;&lt;property id=&quot;20148&quot; value=&quot;5&quot;/&gt;&lt;property id=&quot;20300&quot; value=&quot;Slide 12 - &amp;quot;Job Involvement and Organizational Commitment&amp;quot;&quot;/&gt;&lt;property id=&quot;20307&quot; value=&quot;564&quot;/&gt;&lt;/object&gt;&lt;object type=&quot;3&quot; unique_id=&quot;34051&quot;&gt;&lt;property id=&quot;20148&quot; value=&quot;5&quot;/&gt;&lt;property id=&quot;20300&quot; value=&quot;Slide 13 - &amp;quot;Job Involvement and Organizational Commitment (cont.)&amp;quot;&quot;/&gt;&lt;property id=&quot;20307&quot; value=&quot;563&quot;/&gt;&lt;/object&gt;&lt;object type=&quot;3&quot; unique_id=&quot;34052&quot;&gt;&lt;property id=&quot;20148&quot; value=&quot;5&quot;/&gt;&lt;property id=&quot;20300&quot; value=&quot;Slide 14 - &amp;quot;Employee Engagement&amp;quot;&quot;/&gt;&lt;property id=&quot;20307&quot; value=&quot;562&quot;/&gt;&lt;/object&gt;&lt;object type=&quot;3&quot; unique_id=&quot;34053&quot;&gt;&lt;property id=&quot;20148&quot; value=&quot;5&quot;/&gt;&lt;property id=&quot;20300&quot; value=&quot;Slide 15 - &amp;quot;Cognitive Dissonance Theory&amp;quot;&quot;/&gt;&lt;property id=&quot;20307&quot; value=&quot;561&quot;/&gt;&lt;/object&gt;&lt;object type=&quot;3&quot; unique_id=&quot;34300&quot;&gt;&lt;property id=&quot;20148&quot; value=&quot;5&quot;/&gt;&lt;property id=&quot;20300&quot; value=&quot;Slide 16 - &amp;quot;Exhibit 15-2&amp;#x0D;&amp;#x0A;Sample Employee Attitude Survey&amp;quot;&quot;/&gt;&lt;property id=&quot;20307&quot; value=&quot;580&quot;/&gt;&lt;/object&gt;&lt;object type=&quot;3&quot; unique_id=&quot;34301&quot;&gt;&lt;property id=&quot;20148&quot; value=&quot;5&quot;/&gt;&lt;property id=&quot;20300&quot; value=&quot;Slide 17 - &amp;quot;Personality&amp;quot;&quot;/&gt;&lt;property id=&quot;20307&quot; value=&quot;579&quot;/&gt;&lt;/object&gt;&lt;object type=&quot;3&quot; unique_id=&quot;34302&quot;&gt;&lt;property id=&quot;20148&quot; value=&quot;5&quot;/&gt;&lt;property id=&quot;20300&quot; value=&quot;Slide 18 - &amp;quot;MBTI®&amp;quot;&quot;/&gt;&lt;property id=&quot;20307&quot; value=&quot;577&quot;/&gt;&lt;/object&gt;&lt;object type=&quot;3&quot; unique_id=&quot;34303&quot;&gt;&lt;property id=&quot;20148&quot; value=&quot;5&quot;/&gt;&lt;property id=&quot;20300&quot; value=&quot;Slide 20 - &amp;quot;The Big Five Model&amp;quot;&quot;/&gt;&lt;property id=&quot;20307&quot; value=&quot;578&quot;/&gt;&lt;/object&gt;&lt;object type=&quot;3&quot; unique_id=&quot;34304&quot;&gt;&lt;property id=&quot;20148&quot; value=&quot;5&quot;/&gt;&lt;property id=&quot;20300&quot; value=&quot;Slide 19 - &amp;quot;Exhibit 15-3 Examples of MBTI®&amp;#x0D;&amp;#x0A;Personality Types&amp;quot;&quot;/&gt;&lt;property id=&quot;20307&quot; value=&quot;576&quot;/&gt;&lt;/object&gt;&lt;object type=&quot;3&quot; unique_id=&quot;34305&quot;&gt;&lt;property id=&quot;20148&quot; value=&quot;5&quot;/&gt;&lt;property id=&quot;20300&quot; value=&quot;Slide 21 - &amp;quot;Additional Personality Insights&amp;quot;&quot;/&gt;&lt;property id=&quot;20307&quot; value=&quot;575&quot;/&gt;&lt;/object&gt;&lt;object type=&quot;3&quot; unique_id=&quot;34306&quot;&gt;&lt;property id=&quot;20148&quot; value=&quot;5&quot;/&gt;&lt;property id=&quot;20300&quot; value=&quot;Slide 22 - &amp;quot;Additional Personality Insights (cont.)&amp;quot;&quot;/&gt;&lt;property id=&quot;20307&quot; value=&quot;574&quot;/&gt;&lt;/object&gt;&lt;object type=&quot;3&quot; unique_id=&quot;34307&quot;&gt;&lt;property id=&quot;20148&quot; value=&quot;5&quot;/&gt;&lt;property id=&quot;20300&quot; value=&quot;Slide 23 - &amp;quot;Other Personality Traits&amp;quot;&quot;/&gt;&lt;property id=&quot;20307&quot; value=&quot;573&quot;/&gt;&lt;/object&gt;&lt;object type=&quot;3&quot; unique_id=&quot;34308&quot;&gt;&lt;property id=&quot;20148&quot; value=&quot;5&quot;/&gt;&lt;property id=&quot;20300&quot; value=&quot;Slide 24 - &amp;quot;Emotions and Emotional Intelligence&amp;quot;&quot;/&gt;&lt;property id=&quot;20307&quot; value=&quot;572&quot;/&gt;&lt;/object&gt;&lt;object type=&quot;3&quot; unique_id=&quot;35121&quot;&gt;&lt;property id=&quot;20148&quot; value=&quot;5&quot;/&gt;&lt;property id=&quot;20300&quot; value=&quot;Slide 25 - &amp;quot;Five Dimensions of Emotional Intelligence (EI)&amp;quot;&quot;/&gt;&lt;property id=&quot;20307&quot; value=&quot;581&quot;/&gt;&lt;/object&gt;&lt;object type=&quot;3&quot; unique_id=&quot;35122&quot;&gt;&lt;property id=&quot;20148&quot; value=&quot;5&quot;/&gt;&lt;property id=&quot;20300&quot; value=&quot;Slide 26 - &amp;quot;Five Dimensions of Emotional Intelligence (EI) (cont.)&amp;quot;&quot;/&gt;&lt;property id=&quot;20307&quot; value=&quot;592&quot;/&gt;&lt;/object&gt;&lt;object type=&quot;3&quot; unique_id=&quot;35123&quot;&gt;&lt;property id=&quot;20148&quot; value=&quot;5&quot;/&gt;&lt;property id=&quot;20300&quot; value=&quot;Slide 27 - &amp;quot;Exhibit 15-4&amp;#x0D;&amp;#x0A;Holland’s Personality–Job Fit&amp;quot;&quot;/&gt;&lt;property id=&quot;20307&quot; value=&quot;591&quot;/&gt;&lt;/object&gt;&lt;object type=&quot;3&quot; unique_id=&quot;35124&quot;&gt;&lt;property id=&quot;20148&quot; value=&quot;5&quot;/&gt;&lt;property id=&quot;20300&quot; value=&quot;Slide 28 - &amp;quot;Exhibit 15-4&amp;#x0D;&amp;#x0A;Holland’s Personality–Job Fit (cont.)&amp;quot;&quot;/&gt;&lt;property id=&quot;20307&quot; value=&quot;590&quot;/&gt;&lt;/object&gt;&lt;object type=&quot;3&quot; unique_id=&quot;35125&quot;&gt;&lt;property id=&quot;20148&quot; value=&quot;5&quot;/&gt;&lt;property id=&quot;20300&quot; value=&quot;Slide 29 - &amp;quot;Perception&amp;quot;&quot;/&gt;&lt;property id=&quot;20307&quot; value=&quot;589&quot;/&gt;&lt;/object&gt;&lt;object type=&quot;3&quot; unique_id=&quot;35126&quot;&gt;&lt;property id=&quot;20148&quot; value=&quot;5&quot;/&gt;&lt;property id=&quot;20300&quot; value=&quot;Slide 30 - &amp;quot;Exhibit 15-5&amp;#x0D;&amp;#x0A;What Do You See?&amp;quot;&quot;/&gt;&lt;property id=&quot;20307&quot; value=&quot;588&quot;/&gt;&lt;/object&gt;&lt;object type=&quot;3&quot; unique_id=&quot;35127&quot;&gt;&lt;property id=&quot;20148&quot; value=&quot;5&quot;/&gt;&lt;property id=&quot;20300&quot; value=&quot;Slide 31 - &amp;quot;Attribution Theory&amp;quot;&quot;/&gt;&lt;property id=&quot;20307&quot; value=&quot;587&quot;/&gt;&lt;/object&gt;&lt;object type=&quot;3&quot; unique_id=&quot;35128&quot;&gt;&lt;property id=&quot;20148&quot; value=&quot;5&quot;/&gt;&lt;property id=&quot;20300&quot; value=&quot;Slide 32 - &amp;quot;Attribution Theory (cont.)&amp;quot;&quot;/&gt;&lt;property id=&quot;20307&quot; value=&quot;586&quot;/&gt;&lt;/object&gt;&lt;object type=&quot;3&quot; unique_id=&quot;35129&quot;&gt;&lt;property id=&quot;20148&quot; value=&quot;5&quot;/&gt;&lt;property id=&quot;20300&quot; value=&quot;Slide 33 - &amp;quot;Exhibit 15-6&amp;#x0D;&amp;#x0A;Attribution Theory&amp;quot;&quot;/&gt;&lt;property id=&quot;20307&quot; value=&quot;585&quot;/&gt;&lt;/object&gt;&lt;object type=&quot;3&quot; unique_id=&quot;35130&quot;&gt;&lt;property id=&quot;20148&quot; value=&quot;5&quot;/&gt;&lt;property id=&quot;20300&quot; value=&quot;Slide 34 - &amp;quot;Shortcuts Used in Judging Others&amp;quot;&quot;/&gt;&lt;property id=&quot;20307&quot; value=&quot;584&quot;/&gt;&lt;/object&gt;&lt;object type=&quot;3&quot; unique_id=&quot;35131&quot;&gt;&lt;property id=&quot;20148&quot; value=&quot;5&quot;/&gt;&lt;property id=&quot;20300&quot; value=&quot;Slide 35 - &amp;quot;Learning&amp;quot;&quot;/&gt;&lt;property id=&quot;20307&quot; value=&quot;583&quot;/&gt;&lt;/object&gt;&lt;object type=&quot;3&quot; unique_id=&quot;35132&quot;&gt;&lt;property id=&quot;20148&quot; value=&quot;5&quot;/&gt;&lt;property id=&quot;20300&quot; value=&quot;Slide 36 - &amp;quot;Operant Conditioning&amp;quot;&quot;/&gt;&lt;property id=&quot;20307&quot; value=&quot;593&quot;/&gt;&lt;/object&gt;&lt;object type=&quot;3&quot; unique_id=&quot;35133&quot;&gt;&lt;property id=&quot;20148&quot; value=&quot;5&quot;/&gt;&lt;property id=&quot;20300&quot; value=&quot;Slide 37 - &amp;quot;Social Learning&amp;quot;&quot;/&gt;&lt;property id=&quot;20307&quot; value=&quot;597&quot;/&gt;&lt;/object&gt;&lt;object type=&quot;3&quot; unique_id=&quot;35134&quot;&gt;&lt;property id=&quot;20148&quot; value=&quot;5&quot;/&gt;&lt;property id=&quot;20300&quot; value=&quot;Slide 38 - &amp;quot;Shaping: A Managerial Tool&amp;quot;&quot;/&gt;&lt;property id=&quot;20307&quot; value=&quot;596&quot;/&gt;&lt;/object&gt;&lt;object type=&quot;3&quot; unique_id=&quot;35135&quot;&gt;&lt;property id=&quot;20148&quot; value=&quot;5&quot;/&gt;&lt;property id=&quot;20300&quot; value=&quot;Slide 39 - &amp;quot;Contemporary Issues in Organizational&amp;#x0D;&amp;#x0A;Behavior&amp;quot;&quot;/&gt;&lt;property id=&quot;20307&quot; value=&quot;595&quot;/&gt;&lt;/object&gt;&lt;object type=&quot;3&quot; unique_id=&quot;35136&quot;&gt;&lt;property id=&quot;20148&quot; value=&quot;5&quot;/&gt;&lt;property id=&quot;20300&quot; value=&quot;Slide 40 - &amp;quot;Managing Negative Behavior in the Workplace&amp;quot;&quot;/&gt;&lt;property id=&quot;20307&quot; value=&quot;594&quot;/&gt;&lt;/object&gt;&lt;object type=&quot;3&quot; unique_id=&quot;35137&quot;&gt;&lt;property id=&quot;20148&quot; value=&quot;5&quot;/&gt;&lt;property id=&quot;20300&quot; value=&quot;Slide 41 - &amp;quot;Review Learning Outcome 15.1&amp;quot;&quot;/&gt;&lt;property id=&quot;20307&quot; value=&quot;582&quot;/&gt;&lt;/object&gt;&lt;object type=&quot;3&quot; unique_id=&quot;35138&quot;&gt;&lt;property id=&quot;20148&quot; value=&quot;5&quot;/&gt;&lt;property id=&quot;20300&quot; value=&quot;Slide 42 - &amp;quot;Review Learning Outcome 15.2&amp;quot;&quot;/&gt;&lt;property id=&quot;20307&quot; value=&quot;605&quot;/&gt;&lt;/object&gt;&lt;object type=&quot;3&quot; unique_id=&quot;35139&quot;&gt;&lt;property id=&quot;20148&quot; value=&quot;5&quot;/&gt;&lt;property id=&quot;20300&quot; value=&quot;Slide 43 - &amp;quot;Review Learning Outcome 15.2 (cont.)&amp;quot;&quot;/&gt;&lt;property id=&quot;20307&quot; value=&quot;604&quot;/&gt;&lt;/object&gt;&lt;object type=&quot;3&quot; unique_id=&quot;35140&quot;&gt;&lt;property id=&quot;20148&quot; value=&quot;5&quot;/&gt;&lt;property id=&quot;20300&quot; value=&quot;Slide 44 - &amp;quot;Review Learning Outcome 15.2 (cont.)&amp;quot;&quot;/&gt;&lt;property id=&quot;20307&quot; value=&quot;603&quot;/&gt;&lt;/object&gt;&lt;object type=&quot;3&quot; unique_id=&quot;35141&quot;&gt;&lt;property id=&quot;20148&quot; value=&quot;5&quot;/&gt;&lt;property id=&quot;20300&quot; value=&quot;Slide 45 - &amp;quot;Review Learning Outcome 15.3&amp;quot;&quot;/&gt;&lt;property id=&quot;20307&quot; value=&quot;602&quot;/&gt;&lt;/object&gt;&lt;object type=&quot;3&quot; unique_id=&quot;35142&quot;&gt;&lt;property id=&quot;20148&quot; value=&quot;5&quot;/&gt;&lt;property id=&quot;20300&quot; value=&quot;Slide 46 - &amp;quot;Review Learning Outcome 15.3 (cont.)&amp;quot;&quot;/&gt;&lt;property id=&quot;20307&quot; value=&quot;601&quot;/&gt;&lt;/object&gt;&lt;object type=&quot;3&quot; unique_id=&quot;35143&quot;&gt;&lt;property id=&quot;20148&quot; value=&quot;5&quot;/&gt;&lt;property id=&quot;20300&quot; value=&quot;Slide 47 - &amp;quot;Review Learning Outcome 15.4&amp;quot;&quot;/&gt;&lt;property id=&quot;20307&quot; value=&quot;599&quot;/&gt;&lt;/object&gt;&lt;object type=&quot;3&quot; unique_id=&quot;35144&quot;&gt;&lt;property id=&quot;20148&quot; value=&quot;5&quot;/&gt;&lt;property id=&quot;20300&quot; value=&quot;Slide 48 - &amp;quot;Review Learning Outcome 15.4 &amp;#x0D;&amp;#x0A;(cont.)&amp;quot;&quot;/&gt;&lt;property id=&quot;20307&quot; value=&quot;600&quot;/&gt;&lt;/object&gt;&lt;object type=&quot;3&quot; unique_id=&quot;35145&quot;&gt;&lt;property id=&quot;20148&quot; value=&quot;5&quot;/&gt;&lt;property id=&quot;20300&quot; value=&quot;Slide 49 - &amp;quot;Review Learning Outcome 15.5&amp;quot;&quot;/&gt;&lt;property id=&quot;20307&quot; value=&quot;606&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24677</TotalTime>
  <Words>5790</Words>
  <Application>Microsoft Office PowerPoint</Application>
  <PresentationFormat>On-screen Show (4:3)</PresentationFormat>
  <Paragraphs>454</Paragraphs>
  <Slides>43</Slides>
  <Notes>39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43</vt:i4>
      </vt:variant>
    </vt:vector>
  </HeadingPairs>
  <TitlesOfParts>
    <vt:vector size="54" baseType="lpstr">
      <vt:lpstr>Arial</vt:lpstr>
      <vt:lpstr>Calibri</vt:lpstr>
      <vt:lpstr>Gill Sans MT</vt:lpstr>
      <vt:lpstr>HelveticaNeue-Bold</vt:lpstr>
      <vt:lpstr>HelveticaNeue-Light</vt:lpstr>
      <vt:lpstr>Times New Roman</vt:lpstr>
      <vt:lpstr>Wingdings 3</vt:lpstr>
      <vt:lpstr>mgmt12e (1)</vt:lpstr>
      <vt:lpstr>3_Office Theme</vt:lpstr>
      <vt:lpstr>4_Office Theme</vt:lpstr>
      <vt:lpstr>Urban Pop</vt:lpstr>
      <vt:lpstr>Antecedentes individuais do comportamento organizacional</vt:lpstr>
      <vt:lpstr>Objetivos</vt:lpstr>
      <vt:lpstr>Comportamento organizacional</vt:lpstr>
      <vt:lpstr>figura 15-1 as organizações como Icebergs</vt:lpstr>
      <vt:lpstr>Áreas do comportamento organizacional</vt:lpstr>
      <vt:lpstr>Objetivos do estudo do comportamento organizacional</vt:lpstr>
      <vt:lpstr>Objetivos do estudo do comportamento organizacional</vt:lpstr>
      <vt:lpstr>Objetivos do estudo do comportamento organizacional</vt:lpstr>
      <vt:lpstr>Atitudes e desempenho no trabalho</vt:lpstr>
      <vt:lpstr>Atitudes e desempenho no trabalho</vt:lpstr>
      <vt:lpstr>Exemplo de atitudes</vt:lpstr>
      <vt:lpstr>Satisfação no trabalho</vt:lpstr>
      <vt:lpstr>Envolvimento no trabalho e comprometimento organizacional</vt:lpstr>
      <vt:lpstr>Perceção de apoio organizacional</vt:lpstr>
      <vt:lpstr>Engagement</vt:lpstr>
      <vt:lpstr>Teoria da dissonância Cognitiva</vt:lpstr>
      <vt:lpstr>figura 15-2 exemplo de questionário sobre atitudes dos empregados</vt:lpstr>
      <vt:lpstr>Personalidade</vt:lpstr>
      <vt:lpstr>MBTI®</vt:lpstr>
      <vt:lpstr>figura 15-3  Examplos de MBTI® tipos de Personalidade</vt:lpstr>
      <vt:lpstr>O modelo dos Big Five</vt:lpstr>
      <vt:lpstr>Notas adicionais sobre personalidade</vt:lpstr>
      <vt:lpstr>Notas adicionais sobre personalidade (cont.)</vt:lpstr>
      <vt:lpstr>Notas adicionais sobre personalidade (cont.)</vt:lpstr>
      <vt:lpstr>figura 15-4 personalidade e tipos de emprego (Holland)</vt:lpstr>
      <vt:lpstr>Emoções e inteligência emocional</vt:lpstr>
      <vt:lpstr>Cinco dimensões da inteligência emocional (IE) de goleman</vt:lpstr>
      <vt:lpstr>Cinco dimensões da inteligência emocional (IE) de Goleman (cont.)</vt:lpstr>
      <vt:lpstr>Perceção</vt:lpstr>
      <vt:lpstr>figura 15-5 o que vê aqui?</vt:lpstr>
      <vt:lpstr>M. C. ESCHER (1898-1972) </vt:lpstr>
      <vt:lpstr>Perceções versus reALIDADE</vt:lpstr>
      <vt:lpstr>TEORIA DA ATRIBUIÇÃO</vt:lpstr>
      <vt:lpstr>TEORIA DA ATRIBUIÇÃO (CONT.)</vt:lpstr>
      <vt:lpstr>TEORIA DA ATRIBUIÇÃO</vt:lpstr>
      <vt:lpstr>SIMPLIFICAÇÕES UTILIZADAS PARA JULGAR OUTROS</vt:lpstr>
      <vt:lpstr>APRENDIZAGEM</vt:lpstr>
      <vt:lpstr>CondiCIONAMENTO INSTRUMENTAL</vt:lpstr>
      <vt:lpstr>APRENDIZAGEM SOCIAL</vt:lpstr>
      <vt:lpstr>MUDAR COMPORTAMENTOS: UMA FERRAMENTA DA GESTÃO</vt:lpstr>
      <vt:lpstr>ASSUNTOS ATUAIS NO COMPORTAMENTO ORGANIZACIONAL</vt:lpstr>
      <vt:lpstr>ASSUNTOS ATUAIS NO COMPORTAMENTO ORGANIZACIONAL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358</cp:revision>
  <dcterms:created xsi:type="dcterms:W3CDTF">2012-10-07T22:51:25Z</dcterms:created>
  <dcterms:modified xsi:type="dcterms:W3CDTF">2016-09-13T14:10:52Z</dcterms:modified>
</cp:coreProperties>
</file>